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82" r:id="rId5"/>
    <p:sldId id="283" r:id="rId6"/>
    <p:sldId id="285" r:id="rId7"/>
    <p:sldId id="293" r:id="rId8"/>
    <p:sldId id="299" r:id="rId9"/>
    <p:sldId id="294" r:id="rId10"/>
    <p:sldId id="284" r:id="rId11"/>
    <p:sldId id="286" r:id="rId12"/>
    <p:sldId id="287" r:id="rId13"/>
    <p:sldId id="288" r:id="rId14"/>
    <p:sldId id="289" r:id="rId15"/>
    <p:sldId id="290" r:id="rId16"/>
    <p:sldId id="292" r:id="rId17"/>
    <p:sldId id="295" r:id="rId18"/>
    <p:sldId id="296" r:id="rId19"/>
    <p:sldId id="297" r:id="rId20"/>
    <p:sldId id="291" r:id="rId21"/>
    <p:sldId id="298" r:id="rId22"/>
    <p:sldId id="301"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70476" autoAdjust="0"/>
  </p:normalViewPr>
  <p:slideViewPr>
    <p:cSldViewPr snapToGrid="0">
      <p:cViewPr varScale="1">
        <p:scale>
          <a:sx n="59" d="100"/>
          <a:sy n="59" d="100"/>
        </p:scale>
        <p:origin x="145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0DDB1-073C-45DE-AD91-E3D1C9595277}" type="datetimeFigureOut">
              <a:rPr lang="en-US" smtClean="0"/>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94835-6F07-44D6-9AE8-CECEE22E9564}" type="slidenum">
              <a:rPr lang="en-US" smtClean="0"/>
              <a:t>‹#›</a:t>
            </a:fld>
            <a:endParaRPr lang="en-US"/>
          </a:p>
        </p:txBody>
      </p:sp>
    </p:spTree>
    <p:extLst>
      <p:ext uri="{BB962C8B-B14F-4D97-AF65-F5344CB8AC3E}">
        <p14:creationId xmlns:p14="http://schemas.microsoft.com/office/powerpoint/2010/main" val="1117031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 the </a:t>
            </a:r>
            <a:r>
              <a:rPr lang="en-US"/>
              <a:t>statistics gathered by the CDC</a:t>
            </a:r>
          </a:p>
        </p:txBody>
      </p:sp>
      <p:sp>
        <p:nvSpPr>
          <p:cNvPr id="4" name="Slide Number Placeholder 3"/>
          <p:cNvSpPr>
            <a:spLocks noGrp="1"/>
          </p:cNvSpPr>
          <p:nvPr>
            <p:ph type="sldNum" sz="quarter" idx="5"/>
          </p:nvPr>
        </p:nvSpPr>
        <p:spPr/>
        <p:txBody>
          <a:bodyPr/>
          <a:lstStyle/>
          <a:p>
            <a:fld id="{51794835-6F07-44D6-9AE8-CECEE22E9564}" type="slidenum">
              <a:rPr lang="en-US" smtClean="0"/>
              <a:t>2</a:t>
            </a:fld>
            <a:endParaRPr lang="en-US"/>
          </a:p>
        </p:txBody>
      </p:sp>
    </p:spTree>
    <p:extLst>
      <p:ext uri="{BB962C8B-B14F-4D97-AF65-F5344CB8AC3E}">
        <p14:creationId xmlns:p14="http://schemas.microsoft.com/office/powerpoint/2010/main" val="241379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included a by county variable, so we hypothesized that rates of heart disease are higher in rural areas versus the urban metro areas. Our top three states in regards to heart disease are Alabama, Mississippi and Oklahoma so we will look at those states. </a:t>
            </a:r>
          </a:p>
          <a:p>
            <a:endParaRPr lang="en-US" dirty="0"/>
          </a:p>
        </p:txBody>
      </p:sp>
      <p:sp>
        <p:nvSpPr>
          <p:cNvPr id="4" name="Slide Number Placeholder 3"/>
          <p:cNvSpPr>
            <a:spLocks noGrp="1"/>
          </p:cNvSpPr>
          <p:nvPr>
            <p:ph type="sldNum" sz="quarter" idx="5"/>
          </p:nvPr>
        </p:nvSpPr>
        <p:spPr/>
        <p:txBody>
          <a:bodyPr/>
          <a:lstStyle/>
          <a:p>
            <a:fld id="{51794835-6F07-44D6-9AE8-CECEE22E9564}" type="slidenum">
              <a:rPr lang="en-US" smtClean="0"/>
              <a:t>13</a:t>
            </a:fld>
            <a:endParaRPr lang="en-US"/>
          </a:p>
        </p:txBody>
      </p:sp>
    </p:spTree>
    <p:extLst>
      <p:ext uri="{BB962C8B-B14F-4D97-AF65-F5344CB8AC3E}">
        <p14:creationId xmlns:p14="http://schemas.microsoft.com/office/powerpoint/2010/main" val="213266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blue areas are major cities in Alabama, the most populous city is Birmingham and is in the middle of the state where it is dark blue on the map. The county with the highest rates of heart disease is indicated by the yellow color and is largely rural. </a:t>
            </a:r>
          </a:p>
          <a:p>
            <a:endParaRPr lang="en-US" dirty="0"/>
          </a:p>
          <a:p>
            <a:r>
              <a:rPr lang="en-US" dirty="0"/>
              <a:t>Factors that largely contribute to this disparity are higher rates of obesity, higher rates of poverty and higher rates of unemployment. </a:t>
            </a:r>
          </a:p>
        </p:txBody>
      </p:sp>
      <p:sp>
        <p:nvSpPr>
          <p:cNvPr id="4" name="Slide Number Placeholder 3"/>
          <p:cNvSpPr>
            <a:spLocks noGrp="1"/>
          </p:cNvSpPr>
          <p:nvPr>
            <p:ph type="sldNum" sz="quarter" idx="5"/>
          </p:nvPr>
        </p:nvSpPr>
        <p:spPr/>
        <p:txBody>
          <a:bodyPr/>
          <a:lstStyle/>
          <a:p>
            <a:fld id="{51794835-6F07-44D6-9AE8-CECEE22E9564}" type="slidenum">
              <a:rPr lang="en-US" smtClean="0"/>
              <a:t>14</a:t>
            </a:fld>
            <a:endParaRPr lang="en-US"/>
          </a:p>
        </p:txBody>
      </p:sp>
    </p:spTree>
    <p:extLst>
      <p:ext uri="{BB962C8B-B14F-4D97-AF65-F5344CB8AC3E}">
        <p14:creationId xmlns:p14="http://schemas.microsoft.com/office/powerpoint/2010/main" val="367745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thing is seen here. The Dark blue on the upper west side of the state is the metropolitan area of the city of Memphis in Tennessee. Directly below it is</a:t>
            </a:r>
          </a:p>
          <a:p>
            <a:r>
              <a:rPr lang="en-US" dirty="0"/>
              <a:t> a largely rural area.</a:t>
            </a:r>
          </a:p>
        </p:txBody>
      </p:sp>
      <p:sp>
        <p:nvSpPr>
          <p:cNvPr id="4" name="Slide Number Placeholder 3"/>
          <p:cNvSpPr>
            <a:spLocks noGrp="1"/>
          </p:cNvSpPr>
          <p:nvPr>
            <p:ph type="sldNum" sz="quarter" idx="5"/>
          </p:nvPr>
        </p:nvSpPr>
        <p:spPr/>
        <p:txBody>
          <a:bodyPr/>
          <a:lstStyle/>
          <a:p>
            <a:fld id="{51794835-6F07-44D6-9AE8-CECEE22E9564}" type="slidenum">
              <a:rPr lang="en-US" smtClean="0"/>
              <a:t>15</a:t>
            </a:fld>
            <a:endParaRPr lang="en-US"/>
          </a:p>
        </p:txBody>
      </p:sp>
    </p:spTree>
    <p:extLst>
      <p:ext uri="{BB962C8B-B14F-4D97-AF65-F5344CB8AC3E}">
        <p14:creationId xmlns:p14="http://schemas.microsoft.com/office/powerpoint/2010/main" val="4206104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thing is seen here, the dark blue is Oklahoma City and to the east of it is a largely rural area. An important note is that to the east of Oklahoma is largely composed of Indian reserves and Native Americans have very high rates of heart disease. </a:t>
            </a:r>
          </a:p>
        </p:txBody>
      </p:sp>
      <p:sp>
        <p:nvSpPr>
          <p:cNvPr id="4" name="Slide Number Placeholder 3"/>
          <p:cNvSpPr>
            <a:spLocks noGrp="1"/>
          </p:cNvSpPr>
          <p:nvPr>
            <p:ph type="sldNum" sz="quarter" idx="5"/>
          </p:nvPr>
        </p:nvSpPr>
        <p:spPr/>
        <p:txBody>
          <a:bodyPr/>
          <a:lstStyle/>
          <a:p>
            <a:fld id="{51794835-6F07-44D6-9AE8-CECEE22E9564}" type="slidenum">
              <a:rPr lang="en-US" smtClean="0"/>
              <a:t>16</a:t>
            </a:fld>
            <a:endParaRPr lang="en-US"/>
          </a:p>
        </p:txBody>
      </p:sp>
    </p:spTree>
    <p:extLst>
      <p:ext uri="{BB962C8B-B14F-4D97-AF65-F5344CB8AC3E}">
        <p14:creationId xmlns:p14="http://schemas.microsoft.com/office/powerpoint/2010/main" val="1402611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dataset included a gender and ethnicity variable, we were interested in seeing if the disparity is the same between males and females between all races. For example, with African Americans do females have higher rates of heart disease than African American males.</a:t>
            </a:r>
          </a:p>
        </p:txBody>
      </p:sp>
      <p:sp>
        <p:nvSpPr>
          <p:cNvPr id="4" name="Slide Number Placeholder 3"/>
          <p:cNvSpPr>
            <a:spLocks noGrp="1"/>
          </p:cNvSpPr>
          <p:nvPr>
            <p:ph type="sldNum" sz="quarter" idx="5"/>
          </p:nvPr>
        </p:nvSpPr>
        <p:spPr/>
        <p:txBody>
          <a:bodyPr/>
          <a:lstStyle/>
          <a:p>
            <a:fld id="{51794835-6F07-44D6-9AE8-CECEE22E9564}" type="slidenum">
              <a:rPr lang="en-US" smtClean="0"/>
              <a:t>17</a:t>
            </a:fld>
            <a:endParaRPr lang="en-US"/>
          </a:p>
        </p:txBody>
      </p:sp>
    </p:spTree>
    <p:extLst>
      <p:ext uri="{BB962C8B-B14F-4D97-AF65-F5344CB8AC3E}">
        <p14:creationId xmlns:p14="http://schemas.microsoft.com/office/powerpoint/2010/main" val="3210311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seen here, the disparity is almost equal between all races whereas males have higher rates of heart disease than men. </a:t>
            </a:r>
          </a:p>
        </p:txBody>
      </p:sp>
      <p:sp>
        <p:nvSpPr>
          <p:cNvPr id="4" name="Slide Number Placeholder 3"/>
          <p:cNvSpPr>
            <a:spLocks noGrp="1"/>
          </p:cNvSpPr>
          <p:nvPr>
            <p:ph type="sldNum" sz="quarter" idx="5"/>
          </p:nvPr>
        </p:nvSpPr>
        <p:spPr/>
        <p:txBody>
          <a:bodyPr/>
          <a:lstStyle/>
          <a:p>
            <a:fld id="{51794835-6F07-44D6-9AE8-CECEE22E9564}" type="slidenum">
              <a:rPr lang="en-US" smtClean="0"/>
              <a:t>18</a:t>
            </a:fld>
            <a:endParaRPr lang="en-US"/>
          </a:p>
        </p:txBody>
      </p:sp>
    </p:spTree>
    <p:extLst>
      <p:ext uri="{BB962C8B-B14F-4D97-AF65-F5344CB8AC3E}">
        <p14:creationId xmlns:p14="http://schemas.microsoft.com/office/powerpoint/2010/main" val="1521304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794835-6F07-44D6-9AE8-CECEE22E9564}" type="slidenum">
              <a:rPr lang="en-US" smtClean="0"/>
              <a:t>19</a:t>
            </a:fld>
            <a:endParaRPr lang="en-US"/>
          </a:p>
        </p:txBody>
      </p:sp>
    </p:spTree>
    <p:extLst>
      <p:ext uri="{BB962C8B-B14F-4D97-AF65-F5344CB8AC3E}">
        <p14:creationId xmlns:p14="http://schemas.microsoft.com/office/powerpoint/2010/main" val="183460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794835-6F07-44D6-9AE8-CECEE22E9564}" type="slidenum">
              <a:rPr lang="en-US" smtClean="0"/>
              <a:t>20</a:t>
            </a:fld>
            <a:endParaRPr lang="en-US"/>
          </a:p>
        </p:txBody>
      </p:sp>
    </p:spTree>
    <p:extLst>
      <p:ext uri="{BB962C8B-B14F-4D97-AF65-F5344CB8AC3E}">
        <p14:creationId xmlns:p14="http://schemas.microsoft.com/office/powerpoint/2010/main" val="2750151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51794835-6F07-44D6-9AE8-CECEE22E9564}" type="slidenum">
              <a:rPr lang="en-US" smtClean="0"/>
              <a:t>4</a:t>
            </a:fld>
            <a:endParaRPr lang="en-US"/>
          </a:p>
        </p:txBody>
      </p:sp>
    </p:spTree>
    <p:extLst>
      <p:ext uri="{BB962C8B-B14F-4D97-AF65-F5344CB8AC3E}">
        <p14:creationId xmlns:p14="http://schemas.microsoft.com/office/powerpoint/2010/main" val="57504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dataset looks like after we filtered out all the other variables that were not useful for our research. It is important to note that the maps package relied on the FIPS code and we were able to obtain a </a:t>
            </a:r>
            <a:r>
              <a:rPr lang="en-US" dirty="0" err="1"/>
              <a:t>fips</a:t>
            </a:r>
            <a:r>
              <a:rPr lang="en-US" dirty="0"/>
              <a:t> file and matched it with this dataset so that we were able to plot the data onto the maps. </a:t>
            </a:r>
          </a:p>
        </p:txBody>
      </p:sp>
      <p:sp>
        <p:nvSpPr>
          <p:cNvPr id="4" name="Slide Number Placeholder 3"/>
          <p:cNvSpPr>
            <a:spLocks noGrp="1"/>
          </p:cNvSpPr>
          <p:nvPr>
            <p:ph type="sldNum" sz="quarter" idx="5"/>
          </p:nvPr>
        </p:nvSpPr>
        <p:spPr/>
        <p:txBody>
          <a:bodyPr/>
          <a:lstStyle/>
          <a:p>
            <a:fld id="{51794835-6F07-44D6-9AE8-CECEE22E9564}" type="slidenum">
              <a:rPr lang="en-US" smtClean="0"/>
              <a:t>5</a:t>
            </a:fld>
            <a:endParaRPr lang="en-US"/>
          </a:p>
        </p:txBody>
      </p:sp>
    </p:spTree>
    <p:extLst>
      <p:ext uri="{BB962C8B-B14F-4D97-AF65-F5344CB8AC3E}">
        <p14:creationId xmlns:p14="http://schemas.microsoft.com/office/powerpoint/2010/main" val="568478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 disease affects the numerous regions of the United States Differently. In this case, “The South” is affected disproportionately due to a few factors such as the southern states have a larger portion of African Americans and African Americans have higher rates of heart disease.</a:t>
            </a:r>
          </a:p>
          <a:p>
            <a:endParaRPr lang="en-US" dirty="0"/>
          </a:p>
        </p:txBody>
      </p:sp>
      <p:sp>
        <p:nvSpPr>
          <p:cNvPr id="4" name="Slide Number Placeholder 3"/>
          <p:cNvSpPr>
            <a:spLocks noGrp="1"/>
          </p:cNvSpPr>
          <p:nvPr>
            <p:ph type="sldNum" sz="quarter" idx="5"/>
          </p:nvPr>
        </p:nvSpPr>
        <p:spPr/>
        <p:txBody>
          <a:bodyPr/>
          <a:lstStyle/>
          <a:p>
            <a:fld id="{51794835-6F07-44D6-9AE8-CECEE22E9564}" type="slidenum">
              <a:rPr lang="en-US" smtClean="0"/>
              <a:t>7</a:t>
            </a:fld>
            <a:endParaRPr lang="en-US"/>
          </a:p>
        </p:txBody>
      </p:sp>
    </p:spTree>
    <p:extLst>
      <p:ext uri="{BB962C8B-B14F-4D97-AF65-F5344CB8AC3E}">
        <p14:creationId xmlns:p14="http://schemas.microsoft.com/office/powerpoint/2010/main" val="43615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noted, the southern states are a lighter shade of blue indicating a higher rate of heart disease.</a:t>
            </a:r>
          </a:p>
        </p:txBody>
      </p:sp>
      <p:sp>
        <p:nvSpPr>
          <p:cNvPr id="4" name="Slide Number Placeholder 3"/>
          <p:cNvSpPr>
            <a:spLocks noGrp="1"/>
          </p:cNvSpPr>
          <p:nvPr>
            <p:ph type="sldNum" sz="quarter" idx="5"/>
          </p:nvPr>
        </p:nvSpPr>
        <p:spPr/>
        <p:txBody>
          <a:bodyPr/>
          <a:lstStyle/>
          <a:p>
            <a:fld id="{51794835-6F07-44D6-9AE8-CECEE22E9564}" type="slidenum">
              <a:rPr lang="en-US" smtClean="0"/>
              <a:t>8</a:t>
            </a:fld>
            <a:endParaRPr lang="en-US"/>
          </a:p>
        </p:txBody>
      </p:sp>
    </p:spTree>
    <p:extLst>
      <p:ext uri="{BB962C8B-B14F-4D97-AF65-F5344CB8AC3E}">
        <p14:creationId xmlns:p14="http://schemas.microsoft.com/office/powerpoint/2010/main" val="33025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shows the rates compared to other states. The dataset includes United States territories: Guam, Virgin Islands and Puerto Rico, since they are technically considered US states, we did not omit the data. As noted by the chart, the highest rates of heart disease are in the states Alabama, Mississippi, and Oklahoma.</a:t>
            </a:r>
          </a:p>
        </p:txBody>
      </p:sp>
      <p:sp>
        <p:nvSpPr>
          <p:cNvPr id="4" name="Slide Number Placeholder 3"/>
          <p:cNvSpPr>
            <a:spLocks noGrp="1"/>
          </p:cNvSpPr>
          <p:nvPr>
            <p:ph type="sldNum" sz="quarter" idx="5"/>
          </p:nvPr>
        </p:nvSpPr>
        <p:spPr/>
        <p:txBody>
          <a:bodyPr/>
          <a:lstStyle/>
          <a:p>
            <a:fld id="{51794835-6F07-44D6-9AE8-CECEE22E9564}" type="slidenum">
              <a:rPr lang="en-US" smtClean="0"/>
              <a:t>9</a:t>
            </a:fld>
            <a:endParaRPr lang="en-US"/>
          </a:p>
        </p:txBody>
      </p:sp>
    </p:spTree>
    <p:extLst>
      <p:ext uri="{BB962C8B-B14F-4D97-AF65-F5344CB8AC3E}">
        <p14:creationId xmlns:p14="http://schemas.microsoft.com/office/powerpoint/2010/main" val="8603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included a race and ethnicity variable, so we can manipulate and plot the data to show heart disease by race/ethnicity. Upon initial look, we hypothesized that African Americans have higher rates of heart disease and the data supports that hypothesis. Factors as to why African Americans have higher rates of poverty are attributed to African Americans having higher rates of poverty and lack of access to health care. There are also systematic racism that is largely a factor as well.</a:t>
            </a:r>
          </a:p>
        </p:txBody>
      </p:sp>
      <p:sp>
        <p:nvSpPr>
          <p:cNvPr id="4" name="Slide Number Placeholder 3"/>
          <p:cNvSpPr>
            <a:spLocks noGrp="1"/>
          </p:cNvSpPr>
          <p:nvPr>
            <p:ph type="sldNum" sz="quarter" idx="5"/>
          </p:nvPr>
        </p:nvSpPr>
        <p:spPr/>
        <p:txBody>
          <a:bodyPr/>
          <a:lstStyle/>
          <a:p>
            <a:fld id="{51794835-6F07-44D6-9AE8-CECEE22E9564}" type="slidenum">
              <a:rPr lang="en-US" smtClean="0"/>
              <a:t>10</a:t>
            </a:fld>
            <a:endParaRPr lang="en-US"/>
          </a:p>
        </p:txBody>
      </p:sp>
    </p:spTree>
    <p:extLst>
      <p:ext uri="{BB962C8B-B14F-4D97-AF65-F5344CB8AC3E}">
        <p14:creationId xmlns:p14="http://schemas.microsoft.com/office/powerpoint/2010/main" val="3753378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includes a gender variable. Upon first look we hypothesized that men have higher rates of heart disease and that is supported by the dataset.</a:t>
            </a:r>
          </a:p>
        </p:txBody>
      </p:sp>
      <p:sp>
        <p:nvSpPr>
          <p:cNvPr id="4" name="Slide Number Placeholder 3"/>
          <p:cNvSpPr>
            <a:spLocks noGrp="1"/>
          </p:cNvSpPr>
          <p:nvPr>
            <p:ph type="sldNum" sz="quarter" idx="5"/>
          </p:nvPr>
        </p:nvSpPr>
        <p:spPr/>
        <p:txBody>
          <a:bodyPr/>
          <a:lstStyle/>
          <a:p>
            <a:fld id="{51794835-6F07-44D6-9AE8-CECEE22E9564}" type="slidenum">
              <a:rPr lang="en-US" smtClean="0"/>
              <a:t>11</a:t>
            </a:fld>
            <a:endParaRPr lang="en-US"/>
          </a:p>
        </p:txBody>
      </p:sp>
    </p:spTree>
    <p:extLst>
      <p:ext uri="{BB962C8B-B14F-4D97-AF65-F5344CB8AC3E}">
        <p14:creationId xmlns:p14="http://schemas.microsoft.com/office/powerpoint/2010/main" val="376834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 have higher rates due to different factors that affect men differently, for example, men tend to cope with stress by consuming alcohol and men have higher rates of smoking habits. </a:t>
            </a:r>
          </a:p>
        </p:txBody>
      </p:sp>
      <p:sp>
        <p:nvSpPr>
          <p:cNvPr id="4" name="Slide Number Placeholder 3"/>
          <p:cNvSpPr>
            <a:spLocks noGrp="1"/>
          </p:cNvSpPr>
          <p:nvPr>
            <p:ph type="sldNum" sz="quarter" idx="5"/>
          </p:nvPr>
        </p:nvSpPr>
        <p:spPr/>
        <p:txBody>
          <a:bodyPr/>
          <a:lstStyle/>
          <a:p>
            <a:fld id="{51794835-6F07-44D6-9AE8-CECEE22E9564}" type="slidenum">
              <a:rPr lang="en-US" smtClean="0"/>
              <a:t>12</a:t>
            </a:fld>
            <a:endParaRPr lang="en-US"/>
          </a:p>
        </p:txBody>
      </p:sp>
    </p:spTree>
    <p:extLst>
      <p:ext uri="{BB962C8B-B14F-4D97-AF65-F5344CB8AC3E}">
        <p14:creationId xmlns:p14="http://schemas.microsoft.com/office/powerpoint/2010/main" val="2818483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12/6/2020</a:t>
            </a:fld>
            <a:endParaRPr lang="en-US" dirty="0"/>
          </a:p>
        </p:txBody>
      </p:sp>
      <p:sp>
        <p:nvSpPr>
          <p:cNvPr id="9" name="Footer Placeholder 8">
            <a:extLst>
              <a:ext uri="{FF2B5EF4-FFF2-40B4-BE49-F238E27FC236}">
                <a16:creationId xmlns=""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12/6/2020</a:t>
            </a:fld>
            <a:endParaRPr lang="en-US" dirty="0"/>
          </a:p>
        </p:txBody>
      </p:sp>
      <p:sp>
        <p:nvSpPr>
          <p:cNvPr id="12" name="Footer Placeholder 11">
            <a:extLst>
              <a:ext uri="{FF2B5EF4-FFF2-40B4-BE49-F238E27FC236}">
                <a16:creationId xmlns=""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12/6/2020</a:t>
            </a:fld>
            <a:endParaRPr lang="en-US" dirty="0"/>
          </a:p>
        </p:txBody>
      </p:sp>
      <p:sp>
        <p:nvSpPr>
          <p:cNvPr id="9" name="Footer Placeholder 8">
            <a:extLst>
              <a:ext uri="{FF2B5EF4-FFF2-40B4-BE49-F238E27FC236}">
                <a16:creationId xmlns=""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12/6/2020</a:t>
            </a:fld>
            <a:endParaRPr lang="en-US" dirty="0"/>
          </a:p>
        </p:txBody>
      </p:sp>
      <p:sp>
        <p:nvSpPr>
          <p:cNvPr id="9" name="Footer Placeholder 8">
            <a:extLst>
              <a:ext uri="{FF2B5EF4-FFF2-40B4-BE49-F238E27FC236}">
                <a16:creationId xmlns=""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12/6/2020</a:t>
            </a:fld>
            <a:endParaRPr lang="en-US" dirty="0"/>
          </a:p>
        </p:txBody>
      </p:sp>
      <p:sp>
        <p:nvSpPr>
          <p:cNvPr id="10" name="Footer Placeholder 9">
            <a:extLst>
              <a:ext uri="{FF2B5EF4-FFF2-40B4-BE49-F238E27FC236}">
                <a16:creationId xmlns=""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080/07448480009596270"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 xmlns:a16="http://schemas.microsoft.com/office/drawing/2014/main" id="{E08D4B6A-8113-4DFB-B82E-B60CAC8E0A5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 xmlns:a16="http://schemas.microsoft.com/office/drawing/2014/main" id="{9822E561-F97C-4CBB-A9A6-A6BF6317BC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a:bodyPr>
          <a:lstStyle/>
          <a:p>
            <a:r>
              <a:rPr lang="en-US" dirty="0">
                <a:solidFill>
                  <a:schemeClr val="tx1"/>
                </a:solidFill>
              </a:rPr>
              <a:t>Heart disease in </a:t>
            </a:r>
            <a:r>
              <a:rPr lang="en-US" dirty="0" err="1">
                <a:solidFill>
                  <a:schemeClr val="tx1"/>
                </a:solidFill>
              </a:rPr>
              <a:t>america</a:t>
            </a:r>
            <a:endParaRPr lang="en-US" dirty="0">
              <a:solidFill>
                <a:schemeClr val="tx1"/>
              </a:solidFill>
            </a:endParaRPr>
          </a:p>
        </p:txBody>
      </p:sp>
      <p:sp>
        <p:nvSpPr>
          <p:cNvPr id="3" name="Subtitle 2">
            <a:extLst>
              <a:ext uri="{FF2B5EF4-FFF2-40B4-BE49-F238E27FC236}">
                <a16:creationId xmlns="" xmlns:a16="http://schemas.microsoft.com/office/drawing/2014/main" id="{07730D41-D3A4-4CFC-91DC-62E6A5AE503B}"/>
              </a:ext>
            </a:extLst>
          </p:cNvPr>
          <p:cNvSpPr>
            <a:spLocks noGrp="1"/>
          </p:cNvSpPr>
          <p:nvPr>
            <p:ph type="subTitle" idx="1"/>
          </p:nvPr>
        </p:nvSpPr>
        <p:spPr>
          <a:xfrm>
            <a:off x="8109236" y="4739780"/>
            <a:ext cx="3511233" cy="1147054"/>
          </a:xfrm>
        </p:spPr>
        <p:txBody>
          <a:bodyPr anchor="t">
            <a:normAutofit/>
          </a:bodyPr>
          <a:lstStyle/>
          <a:p>
            <a:r>
              <a:rPr lang="en-US" sz="2000" dirty="0"/>
              <a:t>Trevor Richardson &amp;</a:t>
            </a:r>
          </a:p>
          <a:p>
            <a:r>
              <a:rPr lang="en-US" sz="2000" dirty="0"/>
              <a:t>Chi </a:t>
            </a:r>
            <a:r>
              <a:rPr lang="en-US" sz="2000" dirty="0" err="1"/>
              <a:t>yun</a:t>
            </a:r>
            <a:r>
              <a:rPr lang="en-US" sz="2000" dirty="0"/>
              <a:t> </a:t>
            </a:r>
            <a:r>
              <a:rPr lang="en-US" sz="2000" dirty="0" err="1"/>
              <a:t>liu</a:t>
            </a:r>
            <a:endParaRPr lang="en-US" sz="2000" dirty="0"/>
          </a:p>
        </p:txBody>
      </p:sp>
      <p:sp>
        <p:nvSpPr>
          <p:cNvPr id="32" name="Rectangle 31">
            <a:extLst>
              <a:ext uri="{FF2B5EF4-FFF2-40B4-BE49-F238E27FC236}">
                <a16:creationId xmlns="" xmlns:a16="http://schemas.microsoft.com/office/drawing/2014/main" id="{B01B0E58-A5C8-4CDA-A2E0-35DF94E598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 xmlns:a16="http://schemas.microsoft.com/office/drawing/2014/main" id="{7F72CBF7-3686-4C1E-AD7A-11B75DA13C63}"/>
              </a:ext>
            </a:extLst>
          </p:cNvPr>
          <p:cNvPicPr>
            <a:picLocks noChangeAspect="1"/>
          </p:cNvPicPr>
          <p:nvPr/>
        </p:nvPicPr>
        <p:blipFill>
          <a:blip r:embed="rId3"/>
          <a:stretch>
            <a:fillRect/>
          </a:stretch>
        </p:blipFill>
        <p:spPr>
          <a:xfrm>
            <a:off x="-1" y="-1"/>
            <a:ext cx="7532423" cy="6857999"/>
          </a:xfrm>
          <a:prstGeom prst="rect">
            <a:avLst/>
          </a:prstGeom>
        </p:spPr>
      </p:pic>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oup of people posing for the camera&#10;&#10;Description automatically generated">
            <a:extLst>
              <a:ext uri="{FF2B5EF4-FFF2-40B4-BE49-F238E27FC236}">
                <a16:creationId xmlns="" xmlns:a16="http://schemas.microsoft.com/office/drawing/2014/main" id="{DE80FE0E-83E4-410A-83A3-1EA443692FAB}"/>
              </a:ext>
            </a:extLst>
          </p:cNvPr>
          <p:cNvPicPr>
            <a:picLocks noChangeAspect="1"/>
          </p:cNvPicPr>
          <p:nvPr/>
        </p:nvPicPr>
        <p:blipFill rotWithShape="1">
          <a:blip r:embed="rId3"/>
          <a:srcRect t="6332" b="9399"/>
          <a:stretch/>
        </p:blipFill>
        <p:spPr>
          <a:xfrm>
            <a:off x="20" y="10"/>
            <a:ext cx="12191980" cy="6857990"/>
          </a:xfrm>
          <a:prstGeom prst="rect">
            <a:avLst/>
          </a:prstGeom>
        </p:spPr>
      </p:pic>
      <p:sp>
        <p:nvSpPr>
          <p:cNvPr id="31" name="Rectangle 30">
            <a:extLst>
              <a:ext uri="{FF2B5EF4-FFF2-40B4-BE49-F238E27FC236}">
                <a16:creationId xmlns="" xmlns:a16="http://schemas.microsoft.com/office/drawing/2014/main" id="{36B822CC-7DA9-4417-AA94-64CEB676F0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734797"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 xmlns:a16="http://schemas.microsoft.com/office/drawing/2014/main" id="{AFA01E88-71CC-4FF3-9E81-51E0C32B45E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735983" y="1001486"/>
            <a:ext cx="3702134" cy="4213747"/>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55ED637C-FDB3-4D5F-9AFA-988E3A99DFFC}"/>
              </a:ext>
            </a:extLst>
          </p:cNvPr>
          <p:cNvSpPr>
            <a:spLocks noGrp="1"/>
          </p:cNvSpPr>
          <p:nvPr>
            <p:ph type="title"/>
          </p:nvPr>
        </p:nvSpPr>
        <p:spPr>
          <a:xfrm>
            <a:off x="7920507" y="1186426"/>
            <a:ext cx="3374265" cy="938766"/>
          </a:xfrm>
        </p:spPr>
        <p:txBody>
          <a:bodyPr>
            <a:normAutofit/>
          </a:bodyPr>
          <a:lstStyle/>
          <a:p>
            <a:r>
              <a:rPr lang="en-US" sz="2400">
                <a:solidFill>
                  <a:schemeClr val="tx1"/>
                </a:solidFill>
              </a:rPr>
              <a:t>Heart disease by race/ethnicity</a:t>
            </a:r>
          </a:p>
        </p:txBody>
      </p:sp>
      <p:sp>
        <p:nvSpPr>
          <p:cNvPr id="9" name="Content Placeholder 8">
            <a:extLst>
              <a:ext uri="{FF2B5EF4-FFF2-40B4-BE49-F238E27FC236}">
                <a16:creationId xmlns="" xmlns:a16="http://schemas.microsoft.com/office/drawing/2014/main" id="{D760FC46-3EAB-4547-9C4F-F91A38FE6F12}"/>
              </a:ext>
            </a:extLst>
          </p:cNvPr>
          <p:cNvSpPr>
            <a:spLocks noGrp="1"/>
          </p:cNvSpPr>
          <p:nvPr>
            <p:ph idx="1"/>
          </p:nvPr>
        </p:nvSpPr>
        <p:spPr>
          <a:xfrm>
            <a:off x="7920508" y="2266683"/>
            <a:ext cx="3266704" cy="2704562"/>
          </a:xfrm>
        </p:spPr>
        <p:txBody>
          <a:bodyPr>
            <a:normAutofit lnSpcReduction="10000"/>
          </a:bodyPr>
          <a:lstStyle/>
          <a:p>
            <a:r>
              <a:rPr lang="en-US" sz="1600" dirty="0"/>
              <a:t>Heart disease affects each race/ethnicity differently</a:t>
            </a:r>
          </a:p>
          <a:p>
            <a:r>
              <a:rPr lang="en-US" sz="1600" dirty="0"/>
              <a:t>African Americans affected disproportionately (HYPOTHESIS #2)</a:t>
            </a:r>
          </a:p>
          <a:p>
            <a:r>
              <a:rPr lang="en-US" sz="1600" dirty="0"/>
              <a:t>African Americans have higher rates of poverty and lack of access to </a:t>
            </a:r>
            <a:r>
              <a:rPr lang="en-US" sz="1600" dirty="0" smtClean="0"/>
              <a:t>health care </a:t>
            </a:r>
            <a:r>
              <a:rPr lang="en-US" sz="1600" dirty="0"/>
              <a:t>(Yancy, 2005)</a:t>
            </a:r>
          </a:p>
        </p:txBody>
      </p:sp>
      <p:pic>
        <p:nvPicPr>
          <p:cNvPr id="6" name="Picture 5">
            <a:extLst>
              <a:ext uri="{FF2B5EF4-FFF2-40B4-BE49-F238E27FC236}">
                <a16:creationId xmlns="" xmlns:a16="http://schemas.microsoft.com/office/drawing/2014/main" id="{C66C957B-C295-42A1-B428-513AF8661A1B}"/>
              </a:ext>
            </a:extLst>
          </p:cNvPr>
          <p:cNvPicPr>
            <a:picLocks noChangeAspect="1"/>
          </p:cNvPicPr>
          <p:nvPr/>
        </p:nvPicPr>
        <p:blipFill>
          <a:blip r:embed="rId4"/>
          <a:stretch>
            <a:fillRect/>
          </a:stretch>
        </p:blipFill>
        <p:spPr>
          <a:xfrm>
            <a:off x="455087" y="944054"/>
            <a:ext cx="6823457" cy="4211047"/>
          </a:xfrm>
          <a:prstGeom prst="rect">
            <a:avLst/>
          </a:prstGeom>
        </p:spPr>
      </p:pic>
    </p:spTree>
    <p:extLst>
      <p:ext uri="{BB962C8B-B14F-4D97-AF65-F5344CB8AC3E}">
        <p14:creationId xmlns:p14="http://schemas.microsoft.com/office/powerpoint/2010/main" val="84723339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 xmlns:a16="http://schemas.microsoft.com/office/drawing/2014/main" id="{E6C8E6EB-4C59-429B-97E4-72A058CFC4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 xmlns:a16="http://schemas.microsoft.com/office/drawing/2014/main" id="{B5B90362-AFCC-46A9-B41C-A257A8C5B31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 xmlns:a16="http://schemas.microsoft.com/office/drawing/2014/main" id="{F71EF7F1-38BA-471D-8CD4-2A9AE8E355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 xmlns:a16="http://schemas.microsoft.com/office/drawing/2014/main" id="{C0524398-BFB4-4C4A-8317-83B8729F9B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 xmlns:a16="http://schemas.microsoft.com/office/drawing/2014/main" id="{E08D4B6A-8113-4DFB-B82E-B60CAC8E0A5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47" name="Rectangle 146">
            <a:extLst>
              <a:ext uri="{FF2B5EF4-FFF2-40B4-BE49-F238E27FC236}">
                <a16:creationId xmlns="" xmlns:a16="http://schemas.microsoft.com/office/drawing/2014/main" id="{9822E561-F97C-4CBB-A9A6-A6BF6317BC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65D95D6B-DE75-47E2-A054-A1F5C6C06BF6}"/>
              </a:ext>
            </a:extLst>
          </p:cNvPr>
          <p:cNvSpPr>
            <a:spLocks noGrp="1"/>
          </p:cNvSpPr>
          <p:nvPr>
            <p:ph type="title"/>
          </p:nvPr>
        </p:nvSpPr>
        <p:spPr>
          <a:xfrm>
            <a:off x="638620" y="863695"/>
            <a:ext cx="3511233" cy="1341025"/>
          </a:xfrm>
        </p:spPr>
        <p:txBody>
          <a:bodyPr vert="horz" lIns="91440" tIns="45720" rIns="91440" bIns="45720" rtlCol="0" anchor="ctr">
            <a:normAutofit/>
          </a:bodyPr>
          <a:lstStyle/>
          <a:p>
            <a:r>
              <a:rPr lang="en-US" sz="3600" dirty="0">
                <a:solidFill>
                  <a:schemeClr val="tx1"/>
                </a:solidFill>
              </a:rPr>
              <a:t>Heart disease by gender</a:t>
            </a:r>
          </a:p>
        </p:txBody>
      </p:sp>
      <p:sp>
        <p:nvSpPr>
          <p:cNvPr id="149" name="Rectangle 148">
            <a:extLst>
              <a:ext uri="{FF2B5EF4-FFF2-40B4-BE49-F238E27FC236}">
                <a16:creationId xmlns="" xmlns:a16="http://schemas.microsoft.com/office/drawing/2014/main" id="{B01B0E58-A5C8-4CDA-A2E0-35DF94E598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100" name="Picture 4" descr="Men's heart health guide | Best Health Magazine Canada">
            <a:extLst>
              <a:ext uri="{FF2B5EF4-FFF2-40B4-BE49-F238E27FC236}">
                <a16:creationId xmlns="" xmlns:a16="http://schemas.microsoft.com/office/drawing/2014/main" id="{BC163523-6F03-4001-9472-721104E794B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757" r="11909"/>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E3A34242-15C6-4F57-9899-BDDDD963CBC3}"/>
              </a:ext>
            </a:extLst>
          </p:cNvPr>
          <p:cNvSpPr txBox="1"/>
          <p:nvPr/>
        </p:nvSpPr>
        <p:spPr>
          <a:xfrm>
            <a:off x="446534" y="2468880"/>
            <a:ext cx="370331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Heart disease affects men disproportionately (HYPOTHESIS #3</a:t>
            </a:r>
          </a:p>
          <a:p>
            <a:pPr marL="285750" indent="-285750">
              <a:buFont typeface="Arial" panose="020B0604020202020204" pitchFamily="34" charset="0"/>
              <a:buChar char="•"/>
            </a:pPr>
            <a:r>
              <a:rPr lang="en-US" dirty="0"/>
              <a:t>Biological, behavioral, and psychosocial factors differ in men (Weidner, 2000)</a:t>
            </a:r>
          </a:p>
        </p:txBody>
      </p:sp>
    </p:spTree>
    <p:extLst>
      <p:ext uri="{BB962C8B-B14F-4D97-AF65-F5344CB8AC3E}">
        <p14:creationId xmlns:p14="http://schemas.microsoft.com/office/powerpoint/2010/main" val="11323413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 xmlns:a16="http://schemas.microsoft.com/office/drawing/2014/main" id="{1DDC3EF6-2EA5-44B3-94C7-9DDA67A12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0">
            <a:extLst>
              <a:ext uri="{FF2B5EF4-FFF2-40B4-BE49-F238E27FC236}">
                <a16:creationId xmlns="" xmlns:a16="http://schemas.microsoft.com/office/drawing/2014/main" id="{87925A9A-E9FA-496E-9C09-7C2845E006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2">
            <a:extLst>
              <a:ext uri="{FF2B5EF4-FFF2-40B4-BE49-F238E27FC236}">
                <a16:creationId xmlns="" xmlns:a16="http://schemas.microsoft.com/office/drawing/2014/main" id="{2073ABB4-E164-4CBF-ADFF-25552BB791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 xmlns:a16="http://schemas.microsoft.com/office/drawing/2014/main" id="{1259A422-0023-4292-8200-E080556F30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6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A2413CA5-4739-4BC9-8BB3-B0A4928D31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bar chart&#10;&#10;Description automatically generated">
            <a:extLst>
              <a:ext uri="{FF2B5EF4-FFF2-40B4-BE49-F238E27FC236}">
                <a16:creationId xmlns="" xmlns:a16="http://schemas.microsoft.com/office/drawing/2014/main" id="{1C33D1F1-AEB9-48A1-9738-9FFB991074B2}"/>
              </a:ext>
            </a:extLst>
          </p:cNvPr>
          <p:cNvPicPr>
            <a:picLocks noGrp="1" noChangeAspect="1"/>
          </p:cNvPicPr>
          <p:nvPr>
            <p:ph idx="1"/>
          </p:nvPr>
        </p:nvPicPr>
        <p:blipFill>
          <a:blip r:embed="rId3"/>
          <a:stretch>
            <a:fillRect/>
          </a:stretch>
        </p:blipFill>
        <p:spPr>
          <a:xfrm>
            <a:off x="1585018" y="643467"/>
            <a:ext cx="9021964" cy="5571066"/>
          </a:xfrm>
          <a:prstGeom prst="rect">
            <a:avLst/>
          </a:prstGeom>
        </p:spPr>
      </p:pic>
    </p:spTree>
    <p:extLst>
      <p:ext uri="{BB962C8B-B14F-4D97-AF65-F5344CB8AC3E}">
        <p14:creationId xmlns:p14="http://schemas.microsoft.com/office/powerpoint/2010/main" val="3305769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B6B47BF-F3D0-4678-9B20-DA45E1BCAD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832CFCE-9590-461B-8CF3-DF66897D027A}"/>
              </a:ext>
            </a:extLst>
          </p:cNvPr>
          <p:cNvSpPr>
            <a:spLocks noGrp="1"/>
          </p:cNvSpPr>
          <p:nvPr>
            <p:ph type="title"/>
          </p:nvPr>
        </p:nvSpPr>
        <p:spPr>
          <a:xfrm>
            <a:off x="581192" y="1124999"/>
            <a:ext cx="4076149" cy="4608003"/>
          </a:xfrm>
        </p:spPr>
        <p:txBody>
          <a:bodyPr anchor="ctr">
            <a:normAutofit/>
          </a:bodyPr>
          <a:lstStyle/>
          <a:p>
            <a:r>
              <a:rPr lang="en-US" sz="4000" dirty="0">
                <a:solidFill>
                  <a:schemeClr val="accent1"/>
                </a:solidFill>
              </a:rPr>
              <a:t>Data driven Hypothesis</a:t>
            </a:r>
          </a:p>
        </p:txBody>
      </p:sp>
      <p:sp>
        <p:nvSpPr>
          <p:cNvPr id="10" name="Rectangle 9">
            <a:extLst>
              <a:ext uri="{FF2B5EF4-FFF2-40B4-BE49-F238E27FC236}">
                <a16:creationId xmlns="" xmlns:a16="http://schemas.microsoft.com/office/drawing/2014/main" id="{19334917-3673-4EF2-BA7C-CC83AEEEAE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 xmlns:a16="http://schemas.microsoft.com/office/drawing/2014/main" id="{E1589AE1-C0FC-4B66-9C0D-9EB92F40F4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 xmlns:a16="http://schemas.microsoft.com/office/drawing/2014/main" id="{336DC886-F3B5-47E2-B034-B4A9A0900CB1}"/>
              </a:ext>
            </a:extLst>
          </p:cNvPr>
          <p:cNvSpPr>
            <a:spLocks noGrp="1"/>
          </p:cNvSpPr>
          <p:nvPr>
            <p:ph idx="1"/>
          </p:nvPr>
        </p:nvSpPr>
        <p:spPr>
          <a:xfrm>
            <a:off x="5117586" y="1124998"/>
            <a:ext cx="6143248" cy="4608003"/>
          </a:xfrm>
        </p:spPr>
        <p:txBody>
          <a:bodyPr>
            <a:normAutofit/>
          </a:bodyPr>
          <a:lstStyle/>
          <a:p>
            <a:r>
              <a:rPr lang="en-US" sz="2000" dirty="0"/>
              <a:t>Dataset includes data by county,</a:t>
            </a:r>
          </a:p>
          <a:p>
            <a:r>
              <a:rPr lang="en-US" sz="2000" dirty="0"/>
              <a:t>Explore if heart disease rates differ in urban versus rural areas.</a:t>
            </a:r>
          </a:p>
          <a:p>
            <a:r>
              <a:rPr lang="en-US" sz="2000" dirty="0"/>
              <a:t>Hypothesize that rates are lower in metropolitan/urban areas versus rural areas</a:t>
            </a:r>
          </a:p>
          <a:p>
            <a:r>
              <a:rPr lang="en-US" sz="2000" dirty="0"/>
              <a:t>Use data in top 3 states in the US: Mississippi, Alabama and Oklahoma</a:t>
            </a:r>
          </a:p>
        </p:txBody>
      </p:sp>
    </p:spTree>
    <p:extLst>
      <p:ext uri="{BB962C8B-B14F-4D97-AF65-F5344CB8AC3E}">
        <p14:creationId xmlns:p14="http://schemas.microsoft.com/office/powerpoint/2010/main" val="90379815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 xmlns:a16="http://schemas.microsoft.com/office/drawing/2014/main" id="{7D541204-B666-420C-9DF1-C06950D2F0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FB0738D-260B-4950-8FDA-A8AB3382DE27}"/>
              </a:ext>
            </a:extLst>
          </p:cNvPr>
          <p:cNvSpPr>
            <a:spLocks noGrp="1"/>
          </p:cNvSpPr>
          <p:nvPr>
            <p:ph type="title"/>
          </p:nvPr>
        </p:nvSpPr>
        <p:spPr>
          <a:xfrm>
            <a:off x="8197402" y="702155"/>
            <a:ext cx="3413405" cy="1461495"/>
          </a:xfrm>
        </p:spPr>
        <p:txBody>
          <a:bodyPr vert="horz" lIns="91440" tIns="45720" rIns="91440" bIns="45720" rtlCol="0" anchor="b">
            <a:normAutofit/>
          </a:bodyPr>
          <a:lstStyle/>
          <a:p>
            <a:r>
              <a:rPr lang="en-US" b="0" kern="1200" cap="all" dirty="0">
                <a:solidFill>
                  <a:schemeClr val="tx1">
                    <a:lumMod val="75000"/>
                    <a:lumOff val="25000"/>
                  </a:schemeClr>
                </a:solidFill>
                <a:latin typeface="+mj-lt"/>
                <a:ea typeface="+mj-ea"/>
                <a:cs typeface="+mj-cs"/>
              </a:rPr>
              <a:t>Alabama</a:t>
            </a:r>
          </a:p>
        </p:txBody>
      </p:sp>
      <p:sp>
        <p:nvSpPr>
          <p:cNvPr id="75" name="Rectangle 74">
            <a:extLst>
              <a:ext uri="{FF2B5EF4-FFF2-40B4-BE49-F238E27FC236}">
                <a16:creationId xmlns="" xmlns:a16="http://schemas.microsoft.com/office/drawing/2014/main" id="{C487790A-E9D7-438A-90BB-9361BEF14B2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 xmlns:a16="http://schemas.microsoft.com/office/drawing/2014/main" id="{C84847AE-0FEA-43E8-8AA1-4169A6FDB9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 xmlns:a16="http://schemas.microsoft.com/office/drawing/2014/main" id="{0C0E6C8D-508A-44F8-BB9B-7911B0118D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028" name="Picture 4" descr="Map of Alabama Cities - Alabama Road Map">
            <a:extLst>
              <a:ext uri="{FF2B5EF4-FFF2-40B4-BE49-F238E27FC236}">
                <a16:creationId xmlns="" xmlns:a16="http://schemas.microsoft.com/office/drawing/2014/main" id="{C35F8FB1-8A33-4B1E-9A81-2A855A29392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21294713">
            <a:off x="994451" y="1677814"/>
            <a:ext cx="2749788" cy="4435143"/>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descr="Map&#10;&#10;Description automatically generated">
            <a:extLst>
              <a:ext uri="{FF2B5EF4-FFF2-40B4-BE49-F238E27FC236}">
                <a16:creationId xmlns="" xmlns:a16="http://schemas.microsoft.com/office/drawing/2014/main" id="{05632F82-ED94-4616-95F2-627FFE2A69EC}"/>
              </a:ext>
            </a:extLst>
          </p:cNvPr>
          <p:cNvPicPr>
            <a:picLocks noGrp="1" noChangeAspect="1"/>
          </p:cNvPicPr>
          <p:nvPr>
            <p:ph idx="1"/>
          </p:nvPr>
        </p:nvPicPr>
        <p:blipFill>
          <a:blip r:embed="rId4"/>
          <a:stretch>
            <a:fillRect/>
          </a:stretch>
        </p:blipFill>
        <p:spPr>
          <a:xfrm>
            <a:off x="4397342" y="641103"/>
            <a:ext cx="3507175" cy="5749462"/>
          </a:xfrm>
          <a:prstGeom prst="rect">
            <a:avLst/>
          </a:prstGeom>
        </p:spPr>
      </p:pic>
      <p:sp>
        <p:nvSpPr>
          <p:cNvPr id="10" name="TextBox 9">
            <a:extLst>
              <a:ext uri="{FF2B5EF4-FFF2-40B4-BE49-F238E27FC236}">
                <a16:creationId xmlns="" xmlns:a16="http://schemas.microsoft.com/office/drawing/2014/main" id="{26D5720B-3D21-41C2-B788-EC5E4B83F50F}"/>
              </a:ext>
            </a:extLst>
          </p:cNvPr>
          <p:cNvSpPr txBox="1"/>
          <p:nvPr/>
        </p:nvSpPr>
        <p:spPr>
          <a:xfrm>
            <a:off x="8197403" y="2340863"/>
            <a:ext cx="3413404" cy="4014089"/>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Darker areas on map are major cities</a:t>
            </a:r>
          </a:p>
          <a:p>
            <a:pPr marL="285750" indent="-285750"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Lighter areas are rural areas</a:t>
            </a:r>
          </a:p>
        </p:txBody>
      </p:sp>
    </p:spTree>
    <p:extLst>
      <p:ext uri="{BB962C8B-B14F-4D97-AF65-F5344CB8AC3E}">
        <p14:creationId xmlns:p14="http://schemas.microsoft.com/office/powerpoint/2010/main" val="3556462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 xmlns:a16="http://schemas.microsoft.com/office/drawing/2014/main" id="{910015B9-6046-41B8-83BD-71778D2F97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53" name="Rectangle 72">
            <a:extLst>
              <a:ext uri="{FF2B5EF4-FFF2-40B4-BE49-F238E27FC236}">
                <a16:creationId xmlns="" xmlns:a16="http://schemas.microsoft.com/office/drawing/2014/main" id="{53908232-52E2-4794-A6C1-54300FB989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54" name="Rectangle 74">
            <a:extLst>
              <a:ext uri="{FF2B5EF4-FFF2-40B4-BE49-F238E27FC236}">
                <a16:creationId xmlns="" xmlns:a16="http://schemas.microsoft.com/office/drawing/2014/main" id="{D2B9299F-BED7-44C5-9CC5-E542F9193C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5" name="Rectangle 76">
            <a:extLst>
              <a:ext uri="{FF2B5EF4-FFF2-40B4-BE49-F238E27FC236}">
                <a16:creationId xmlns="" xmlns:a16="http://schemas.microsoft.com/office/drawing/2014/main" id="{E9DDF273-E040-4765-AD05-872458E137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56" name="Rectangle 78">
            <a:extLst>
              <a:ext uri="{FF2B5EF4-FFF2-40B4-BE49-F238E27FC236}">
                <a16:creationId xmlns="" xmlns:a16="http://schemas.microsoft.com/office/drawing/2014/main" id="{C592B42C-58FA-4A86-86F9-BA64DFB528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80">
            <a:extLst>
              <a:ext uri="{FF2B5EF4-FFF2-40B4-BE49-F238E27FC236}">
                <a16:creationId xmlns="" xmlns:a16="http://schemas.microsoft.com/office/drawing/2014/main" id="{49AE81AC-D16D-497C-95C0-16E491F119C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58" name="Rectangle 82">
            <a:extLst>
              <a:ext uri="{FF2B5EF4-FFF2-40B4-BE49-F238E27FC236}">
                <a16:creationId xmlns="" xmlns:a16="http://schemas.microsoft.com/office/drawing/2014/main" id="{2465720C-012A-4C28-8AA5-75E0C7CC2A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4340" y="453643"/>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9" name="Rectangle 84">
            <a:extLst>
              <a:ext uri="{FF2B5EF4-FFF2-40B4-BE49-F238E27FC236}">
                <a16:creationId xmlns="" xmlns:a16="http://schemas.microsoft.com/office/drawing/2014/main" id="{F2137993-2819-4F0D-9767-4F7C41F33D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0" name="Rectangle 86">
            <a:extLst>
              <a:ext uri="{FF2B5EF4-FFF2-40B4-BE49-F238E27FC236}">
                <a16:creationId xmlns="" xmlns:a16="http://schemas.microsoft.com/office/drawing/2014/main" id="{FC9E8B1E-9FF3-4471-BF13-F774FD86E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4B232A68-A7FC-4B21-96D5-D62488D0D7C7}"/>
              </a:ext>
            </a:extLst>
          </p:cNvPr>
          <p:cNvSpPr>
            <a:spLocks noGrp="1"/>
          </p:cNvSpPr>
          <p:nvPr>
            <p:ph type="title"/>
          </p:nvPr>
        </p:nvSpPr>
        <p:spPr>
          <a:xfrm>
            <a:off x="700218" y="1656292"/>
            <a:ext cx="3150659" cy="2085869"/>
          </a:xfrm>
        </p:spPr>
        <p:txBody>
          <a:bodyPr vert="horz" lIns="91440" tIns="45720" rIns="91440" bIns="45720" rtlCol="0" anchor="b">
            <a:normAutofit/>
          </a:bodyPr>
          <a:lstStyle/>
          <a:p>
            <a:r>
              <a:rPr lang="en-US" sz="3600">
                <a:solidFill>
                  <a:srgbClr val="FFFFFF"/>
                </a:solidFill>
              </a:rPr>
              <a:t>Mississippi</a:t>
            </a:r>
          </a:p>
        </p:txBody>
      </p:sp>
      <p:pic>
        <p:nvPicPr>
          <p:cNvPr id="5" name="Picture 4" descr="Map&#10;&#10;Description automatically generated">
            <a:extLst>
              <a:ext uri="{FF2B5EF4-FFF2-40B4-BE49-F238E27FC236}">
                <a16:creationId xmlns="" xmlns:a16="http://schemas.microsoft.com/office/drawing/2014/main" id="{A6CD7985-396C-4DCB-96D7-155EEF72DF6A}"/>
              </a:ext>
            </a:extLst>
          </p:cNvPr>
          <p:cNvPicPr>
            <a:picLocks noChangeAspect="1"/>
          </p:cNvPicPr>
          <p:nvPr/>
        </p:nvPicPr>
        <p:blipFill>
          <a:blip r:embed="rId3"/>
          <a:stretch>
            <a:fillRect/>
          </a:stretch>
        </p:blipFill>
        <p:spPr>
          <a:xfrm>
            <a:off x="4297410" y="677088"/>
            <a:ext cx="3647739" cy="5767171"/>
          </a:xfrm>
          <a:prstGeom prst="rect">
            <a:avLst/>
          </a:prstGeom>
        </p:spPr>
      </p:pic>
      <p:pic>
        <p:nvPicPr>
          <p:cNvPr id="2050" name="Picture 2" descr="Map of Mississippi Cities - Mississippi Road Map">
            <a:extLst>
              <a:ext uri="{FF2B5EF4-FFF2-40B4-BE49-F238E27FC236}">
                <a16:creationId xmlns="" xmlns:a16="http://schemas.microsoft.com/office/drawing/2014/main" id="{4B1516D9-EDBE-4652-9654-A4B085ADBBA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rot="21160143">
            <a:off x="8398364" y="1788337"/>
            <a:ext cx="2741813" cy="446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203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FB09DA-1D7F-4C2C-8E49-7FBF862255B6}"/>
              </a:ext>
            </a:extLst>
          </p:cNvPr>
          <p:cNvSpPr>
            <a:spLocks noGrp="1"/>
          </p:cNvSpPr>
          <p:nvPr>
            <p:ph type="title"/>
          </p:nvPr>
        </p:nvSpPr>
        <p:spPr/>
        <p:txBody>
          <a:bodyPr/>
          <a:lstStyle/>
          <a:p>
            <a:r>
              <a:rPr lang="en-US" dirty="0"/>
              <a:t>Oklahoma</a:t>
            </a:r>
          </a:p>
        </p:txBody>
      </p:sp>
      <p:pic>
        <p:nvPicPr>
          <p:cNvPr id="5" name="Content Placeholder 4" descr="A picture containing map&#10;&#10;Description automatically generated">
            <a:extLst>
              <a:ext uri="{FF2B5EF4-FFF2-40B4-BE49-F238E27FC236}">
                <a16:creationId xmlns="" xmlns:a16="http://schemas.microsoft.com/office/drawing/2014/main" id="{3F70709B-4CE2-4FC9-A2D0-255028D73C69}"/>
              </a:ext>
            </a:extLst>
          </p:cNvPr>
          <p:cNvPicPr>
            <a:picLocks noGrp="1" noChangeAspect="1"/>
          </p:cNvPicPr>
          <p:nvPr>
            <p:ph idx="1"/>
          </p:nvPr>
        </p:nvPicPr>
        <p:blipFill>
          <a:blip r:embed="rId3"/>
          <a:stretch>
            <a:fillRect/>
          </a:stretch>
        </p:blipFill>
        <p:spPr>
          <a:xfrm>
            <a:off x="4648201" y="3522197"/>
            <a:ext cx="6217920" cy="3315171"/>
          </a:xfrm>
        </p:spPr>
      </p:pic>
      <p:pic>
        <p:nvPicPr>
          <p:cNvPr id="3074" name="Picture 2" descr="Map of Oklahoma Cities - Oklahoma Road Map">
            <a:extLst>
              <a:ext uri="{FF2B5EF4-FFF2-40B4-BE49-F238E27FC236}">
                <a16:creationId xmlns="" xmlns:a16="http://schemas.microsoft.com/office/drawing/2014/main" id="{65C5C1AC-1E2C-4C47-9828-787AFE891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554" y="762475"/>
            <a:ext cx="5406152" cy="257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18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1BB56EB9-078F-4952-AC1F-149C7A0AE4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 xmlns:a16="http://schemas.microsoft.com/office/drawing/2014/main" id="{D3772EE4-ED5E-4D3A-A306-B22CF866786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D66AC350-A7C4-4297-A85A-750A63ED375B}"/>
              </a:ext>
            </a:extLst>
          </p:cNvPr>
          <p:cNvSpPr>
            <a:spLocks noGrp="1"/>
          </p:cNvSpPr>
          <p:nvPr>
            <p:ph type="title"/>
          </p:nvPr>
        </p:nvSpPr>
        <p:spPr>
          <a:xfrm>
            <a:off x="672280" y="944752"/>
            <a:ext cx="3259016" cy="1462692"/>
          </a:xfrm>
        </p:spPr>
        <p:txBody>
          <a:bodyPr>
            <a:normAutofit/>
          </a:bodyPr>
          <a:lstStyle/>
          <a:p>
            <a:r>
              <a:rPr lang="en-US">
                <a:solidFill>
                  <a:srgbClr val="FFFFFF"/>
                </a:solidFill>
              </a:rPr>
              <a:t>Data driven hypothesis</a:t>
            </a:r>
          </a:p>
        </p:txBody>
      </p:sp>
      <p:sp>
        <p:nvSpPr>
          <p:cNvPr id="75" name="Rectangle 74">
            <a:extLst>
              <a:ext uri="{FF2B5EF4-FFF2-40B4-BE49-F238E27FC236}">
                <a16:creationId xmlns="" xmlns:a16="http://schemas.microsoft.com/office/drawing/2014/main" id="{10058680-D07C-4893-B2B7-91543F18AB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 xmlns:a16="http://schemas.microsoft.com/office/drawing/2014/main" id="{7B42427A-0A1F-4A55-8705-D9179F1E0C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9" name="Rectangle 78">
            <a:extLst>
              <a:ext uri="{FF2B5EF4-FFF2-40B4-BE49-F238E27FC236}">
                <a16:creationId xmlns="" xmlns:a16="http://schemas.microsoft.com/office/drawing/2014/main" id="{EE54A6FE-D8CB-48A3-900B-053D4EBD3B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 xmlns:a16="http://schemas.microsoft.com/office/drawing/2014/main" id="{9FF7BFF9-3708-4340-B6E9-98F16F67BC65}"/>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Explore rates of heart disease in men and women by race to see if disproportionality exists in all races.</a:t>
            </a:r>
          </a:p>
          <a:p>
            <a:r>
              <a:rPr lang="en-US" dirty="0">
                <a:solidFill>
                  <a:srgbClr val="FFFFFF"/>
                </a:solidFill>
              </a:rPr>
              <a:t>Hypothesize that the disproportionality is smaller in African Americans versus white Americans</a:t>
            </a:r>
          </a:p>
        </p:txBody>
      </p:sp>
      <p:pic>
        <p:nvPicPr>
          <p:cNvPr id="4098" name="Picture 2" descr="Gender And Vocabulary Analysis - Business Insider">
            <a:extLst>
              <a:ext uri="{FF2B5EF4-FFF2-40B4-BE49-F238E27FC236}">
                <a16:creationId xmlns="" xmlns:a16="http://schemas.microsoft.com/office/drawing/2014/main" id="{66B09958-F00B-4249-8864-A79E852718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2" r="1" b="1"/>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58515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1DDC3EF6-2EA5-44B3-94C7-9DDA67A12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 xmlns:a16="http://schemas.microsoft.com/office/drawing/2014/main" id="{87925A9A-E9FA-496E-9C09-7C2845E006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 xmlns:a16="http://schemas.microsoft.com/office/drawing/2014/main" id="{2073ABB4-E164-4CBF-ADFF-25552BB791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 xmlns:a16="http://schemas.microsoft.com/office/drawing/2014/main" id="{1259A422-0023-4292-8200-E080556F30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A2413CA5-4739-4BC9-8BB3-B0A4928D31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 xmlns:a16="http://schemas.microsoft.com/office/drawing/2014/main" id="{2D528732-ED7D-431F-82DF-D55F4A21D6F5}"/>
              </a:ext>
            </a:extLst>
          </p:cNvPr>
          <p:cNvPicPr>
            <a:picLocks noGrp="1" noChangeAspect="1"/>
          </p:cNvPicPr>
          <p:nvPr>
            <p:ph idx="1"/>
          </p:nvPr>
        </p:nvPicPr>
        <p:blipFill>
          <a:blip r:embed="rId3"/>
          <a:stretch>
            <a:fillRect/>
          </a:stretch>
        </p:blipFill>
        <p:spPr>
          <a:xfrm>
            <a:off x="871467" y="643467"/>
            <a:ext cx="10449066" cy="5571066"/>
          </a:xfrm>
          <a:prstGeom prst="rect">
            <a:avLst/>
          </a:prstGeom>
        </p:spPr>
      </p:pic>
    </p:spTree>
    <p:extLst>
      <p:ext uri="{BB962C8B-B14F-4D97-AF65-F5344CB8AC3E}">
        <p14:creationId xmlns:p14="http://schemas.microsoft.com/office/powerpoint/2010/main" val="284373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F2A250-1256-0547-9F0D-C20D44D0E81D}"/>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 xmlns:a16="http://schemas.microsoft.com/office/drawing/2014/main" id="{0F696869-9726-AC42-8A9B-8F2D894944C2}"/>
              </a:ext>
            </a:extLst>
          </p:cNvPr>
          <p:cNvSpPr>
            <a:spLocks noGrp="1"/>
          </p:cNvSpPr>
          <p:nvPr>
            <p:ph idx="1"/>
          </p:nvPr>
        </p:nvSpPr>
        <p:spPr>
          <a:xfrm>
            <a:off x="813421" y="2521358"/>
            <a:ext cx="11029615" cy="3634486"/>
          </a:xfrm>
        </p:spPr>
        <p:txBody>
          <a:bodyPr>
            <a:normAutofit/>
          </a:bodyPr>
          <a:lstStyle/>
          <a:p>
            <a:r>
              <a:rPr lang="en-US" dirty="0"/>
              <a:t>George Howard, Darwin R. Labarthe, </a:t>
            </a:r>
            <a:r>
              <a:rPr lang="en-US" dirty="0" err="1"/>
              <a:t>Jianfang</a:t>
            </a:r>
            <a:r>
              <a:rPr lang="en-US" dirty="0"/>
              <a:t> Hu, Sarah Yoon, Virginia J. Howard, (2007) Regional Differences in African Americans' High Risk for Stroke: The Remarkable Burden of Stroke for Southern African Americans, </a:t>
            </a:r>
            <a:r>
              <a:rPr lang="en-US" i="1" dirty="0"/>
              <a:t>Annals of Epidemiology</a:t>
            </a:r>
            <a:r>
              <a:rPr lang="en-US" dirty="0"/>
              <a:t>, 17(9), 2007, 689-696,</a:t>
            </a:r>
          </a:p>
          <a:p>
            <a:r>
              <a:rPr lang="en-US" dirty="0"/>
              <a:t>Weidner G. (2000). Why do men get more heart disease than women? An international perspective. </a:t>
            </a:r>
            <a:r>
              <a:rPr lang="en-US" i="1" dirty="0"/>
              <a:t>Journal of American college health : J of ACH</a:t>
            </a:r>
            <a:r>
              <a:rPr lang="en-US" dirty="0"/>
              <a:t>, </a:t>
            </a:r>
            <a:r>
              <a:rPr lang="en-US" i="1" dirty="0"/>
              <a:t>48</a:t>
            </a:r>
            <a:r>
              <a:rPr lang="en-US" dirty="0"/>
              <a:t>(6), 291–294. </a:t>
            </a:r>
            <a:r>
              <a:rPr lang="en-US" dirty="0">
                <a:hlinkClick r:id="rId3"/>
              </a:rPr>
              <a:t>https://doi.org/10.1080/07448480009596270</a:t>
            </a:r>
            <a:endParaRPr lang="en-US" dirty="0"/>
          </a:p>
          <a:p>
            <a:r>
              <a:rPr lang="en-US" dirty="0"/>
              <a:t>Yancy, C. (2005). Heart Failure in African Americans. </a:t>
            </a:r>
            <a:r>
              <a:rPr lang="en-US" i="1" dirty="0"/>
              <a:t>The American Journal of Cardiology: Division of Cardiology</a:t>
            </a:r>
            <a:r>
              <a:rPr lang="en-US" dirty="0"/>
              <a:t>, 96(7), 3-12</a:t>
            </a:r>
          </a:p>
        </p:txBody>
      </p:sp>
    </p:spTree>
    <p:extLst>
      <p:ext uri="{BB962C8B-B14F-4D97-AF65-F5344CB8AC3E}">
        <p14:creationId xmlns:p14="http://schemas.microsoft.com/office/powerpoint/2010/main" val="1594912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E6C8E6EB-4C59-429B-97E4-72A058CFC4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 xmlns:a16="http://schemas.microsoft.com/office/drawing/2014/main" id="{B5B90362-AFCC-46A9-B41C-A257A8C5B31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 xmlns:a16="http://schemas.microsoft.com/office/drawing/2014/main" id="{F71EF7F1-38BA-471D-8CD4-2A9AE8E355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 xmlns:a16="http://schemas.microsoft.com/office/drawing/2014/main" id="{C0524398-BFB4-4C4A-8317-83B8729F9B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 xmlns:a16="http://schemas.microsoft.com/office/drawing/2014/main" id="{E08D4B6A-8113-4DFB-B82E-B60CAC8E0A5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 xmlns:a16="http://schemas.microsoft.com/office/drawing/2014/main" id="{9822E561-F97C-4CBB-A9A6-A6BF6317BC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A0150EC9-7E7D-4648-AC38-2A7BCBFB2EF6}"/>
              </a:ext>
            </a:extLst>
          </p:cNvPr>
          <p:cNvSpPr>
            <a:spLocks noGrp="1"/>
          </p:cNvSpPr>
          <p:nvPr>
            <p:ph type="title"/>
          </p:nvPr>
        </p:nvSpPr>
        <p:spPr>
          <a:xfrm>
            <a:off x="638620" y="863696"/>
            <a:ext cx="3511233" cy="825768"/>
          </a:xfrm>
        </p:spPr>
        <p:txBody>
          <a:bodyPr vert="horz" lIns="91440" tIns="45720" rIns="91440" bIns="45720" rtlCol="0" anchor="ctr">
            <a:normAutofit/>
          </a:bodyPr>
          <a:lstStyle/>
          <a:p>
            <a:r>
              <a:rPr lang="en-US" sz="3600" dirty="0">
                <a:solidFill>
                  <a:schemeClr val="tx1"/>
                </a:solidFill>
              </a:rPr>
              <a:t>Background</a:t>
            </a:r>
          </a:p>
        </p:txBody>
      </p:sp>
      <p:sp>
        <p:nvSpPr>
          <p:cNvPr id="83" name="Rectangle 82">
            <a:extLst>
              <a:ext uri="{FF2B5EF4-FFF2-40B4-BE49-F238E27FC236}">
                <a16:creationId xmlns="" xmlns:a16="http://schemas.microsoft.com/office/drawing/2014/main" id="{B01B0E58-A5C8-4CDA-A2E0-35DF94E598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8" name="Picture 4" descr="5 Types of Heart Disease Symptoms, Early Signs, Treatment &amp; Causes">
            <a:extLst>
              <a:ext uri="{FF2B5EF4-FFF2-40B4-BE49-F238E27FC236}">
                <a16:creationId xmlns="" xmlns:a16="http://schemas.microsoft.com/office/drawing/2014/main" id="{61E8C6C0-0972-42EA-AA46-EB61CC520E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942" y="1286832"/>
            <a:ext cx="6305007" cy="42843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3F496FF4-5AF3-41FD-ADFF-AACF3E12D000}"/>
              </a:ext>
            </a:extLst>
          </p:cNvPr>
          <p:cNvSpPr txBox="1"/>
          <p:nvPr/>
        </p:nvSpPr>
        <p:spPr>
          <a:xfrm>
            <a:off x="638620" y="2001520"/>
            <a:ext cx="383178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Black" panose="020B0A04020102020204" pitchFamily="34" charset="0"/>
              </a:rPr>
              <a:t>Leading cause of death in the US</a:t>
            </a:r>
          </a:p>
          <a:p>
            <a:pPr marL="285750" indent="-285750">
              <a:buFont typeface="Arial" panose="020B0604020202020204" pitchFamily="34" charset="0"/>
              <a:buChar char="•"/>
            </a:pPr>
            <a:r>
              <a:rPr lang="en-US" sz="2000" dirty="0">
                <a:latin typeface="Arial Black" panose="020B0A04020102020204" pitchFamily="34" charset="0"/>
              </a:rPr>
              <a:t>655,000 Americans die per year</a:t>
            </a:r>
          </a:p>
          <a:p>
            <a:pPr marL="285750" indent="-285750">
              <a:buFont typeface="Arial" panose="020B0604020202020204" pitchFamily="34" charset="0"/>
              <a:buChar char="•"/>
            </a:pPr>
            <a:r>
              <a:rPr lang="en-US" sz="2000" dirty="0">
                <a:latin typeface="Arial Black" panose="020B0A04020102020204" pitchFamily="34" charset="0"/>
              </a:rPr>
              <a:t>Costs the US about $219 billion per year</a:t>
            </a:r>
          </a:p>
          <a:p>
            <a:pPr marL="285750" indent="-285750">
              <a:buFont typeface="Arial" panose="020B0604020202020204" pitchFamily="34" charset="0"/>
              <a:buChar char="•"/>
            </a:pPr>
            <a:r>
              <a:rPr lang="en-US" sz="2000" dirty="0">
                <a:latin typeface="Arial Black" panose="020B0A04020102020204" pitchFamily="34" charset="0"/>
              </a:rPr>
              <a:t>Affects individual populations differently</a:t>
            </a:r>
          </a:p>
        </p:txBody>
      </p:sp>
    </p:spTree>
    <p:extLst>
      <p:ext uri="{BB962C8B-B14F-4D97-AF65-F5344CB8AC3E}">
        <p14:creationId xmlns:p14="http://schemas.microsoft.com/office/powerpoint/2010/main" val="389794865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E0F5D5E9-0296-0F44-B3CE-F46DB8D298F1}"/>
              </a:ext>
            </a:extLst>
          </p:cNvPr>
          <p:cNvPicPr>
            <a:picLocks noChangeAspect="1"/>
          </p:cNvPicPr>
          <p:nvPr/>
        </p:nvPicPr>
        <p:blipFill>
          <a:blip r:embed="rId3"/>
          <a:stretch>
            <a:fillRect/>
          </a:stretch>
        </p:blipFill>
        <p:spPr>
          <a:xfrm>
            <a:off x="2359" y="0"/>
            <a:ext cx="12187282" cy="6858000"/>
          </a:xfrm>
          <a:prstGeom prst="rect">
            <a:avLst/>
          </a:prstGeom>
        </p:spPr>
      </p:pic>
    </p:spTree>
    <p:extLst>
      <p:ext uri="{BB962C8B-B14F-4D97-AF65-F5344CB8AC3E}">
        <p14:creationId xmlns:p14="http://schemas.microsoft.com/office/powerpoint/2010/main" val="1042286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 xmlns:a16="http://schemas.microsoft.com/office/drawing/2014/main" id="{FAAAB002-E48E-4009-828A-511F7A8280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eart Disease Facts">
            <a:extLst>
              <a:ext uri="{FF2B5EF4-FFF2-40B4-BE49-F238E27FC236}">
                <a16:creationId xmlns="" xmlns:a16="http://schemas.microsoft.com/office/drawing/2014/main" id="{970C2293-09F1-45BA-8911-A2339F0ADB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55" b="24444"/>
          <a:stretch/>
        </p:blipFill>
        <p:spPr bwMode="auto">
          <a:xfrm>
            <a:off x="0" y="18374"/>
            <a:ext cx="12191996" cy="685799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 xmlns:a16="http://schemas.microsoft.com/office/drawing/2014/main" id="{97EF55D5-23F0-4398-B16B-AEF5778C30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 xmlns:a16="http://schemas.microsoft.com/office/drawing/2014/main" id="{FDF32581-CAA1-43C6-8532-DC56C8435C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9C82622B-BF93-4B77-8B44-4D03A6CE4EDE}"/>
              </a:ext>
            </a:extLst>
          </p:cNvPr>
          <p:cNvSpPr>
            <a:spLocks noGrp="1"/>
          </p:cNvSpPr>
          <p:nvPr>
            <p:ph type="title"/>
          </p:nvPr>
        </p:nvSpPr>
        <p:spPr>
          <a:xfrm>
            <a:off x="681540" y="1131195"/>
            <a:ext cx="3730810" cy="1247938"/>
          </a:xfrm>
        </p:spPr>
        <p:txBody>
          <a:bodyPr anchor="ctr">
            <a:normAutofit/>
          </a:bodyPr>
          <a:lstStyle/>
          <a:p>
            <a:r>
              <a:rPr lang="en-US" sz="2600">
                <a:solidFill>
                  <a:srgbClr val="FFFFFF"/>
                </a:solidFill>
              </a:rPr>
              <a:t>Heart disease</a:t>
            </a:r>
          </a:p>
        </p:txBody>
      </p:sp>
      <p:sp>
        <p:nvSpPr>
          <p:cNvPr id="3" name="Content Placeholder 2">
            <a:extLst>
              <a:ext uri="{FF2B5EF4-FFF2-40B4-BE49-F238E27FC236}">
                <a16:creationId xmlns="" xmlns:a16="http://schemas.microsoft.com/office/drawing/2014/main" id="{C828CCD2-BC2E-4ED6-A0B5-01B589D62B25}"/>
              </a:ext>
            </a:extLst>
          </p:cNvPr>
          <p:cNvSpPr>
            <a:spLocks noGrp="1"/>
          </p:cNvSpPr>
          <p:nvPr>
            <p:ph idx="1"/>
          </p:nvPr>
        </p:nvSpPr>
        <p:spPr>
          <a:xfrm>
            <a:off x="678531" y="2438399"/>
            <a:ext cx="3730810" cy="3505201"/>
          </a:xfrm>
        </p:spPr>
        <p:txBody>
          <a:bodyPr>
            <a:normAutofit/>
          </a:bodyPr>
          <a:lstStyle/>
          <a:p>
            <a:pPr>
              <a:lnSpc>
                <a:spcPct val="100000"/>
              </a:lnSpc>
            </a:pPr>
            <a:r>
              <a:rPr lang="en-US" sz="1400" b="1" dirty="0">
                <a:solidFill>
                  <a:srgbClr val="FFFFFF"/>
                </a:solidFill>
              </a:rPr>
              <a:t>Most common cause is coronary artery disease</a:t>
            </a:r>
          </a:p>
          <a:p>
            <a:pPr>
              <a:lnSpc>
                <a:spcPct val="100000"/>
              </a:lnSpc>
            </a:pPr>
            <a:r>
              <a:rPr lang="en-US" sz="1400" b="1" dirty="0">
                <a:solidFill>
                  <a:srgbClr val="FFFFFF"/>
                </a:solidFill>
              </a:rPr>
              <a:t>Plaque builds up in arteries causing arteries to narrow</a:t>
            </a:r>
          </a:p>
          <a:p>
            <a:pPr>
              <a:lnSpc>
                <a:spcPct val="100000"/>
              </a:lnSpc>
            </a:pPr>
            <a:r>
              <a:rPr lang="en-US" sz="1400" b="1" dirty="0">
                <a:solidFill>
                  <a:srgbClr val="FFFFFF"/>
                </a:solidFill>
              </a:rPr>
              <a:t>Often, plaque breaks off from buildup and leads to complete blockage in arteries</a:t>
            </a:r>
          </a:p>
          <a:p>
            <a:pPr>
              <a:lnSpc>
                <a:spcPct val="100000"/>
              </a:lnSpc>
            </a:pPr>
            <a:r>
              <a:rPr lang="en-US" sz="1400" b="1" dirty="0">
                <a:solidFill>
                  <a:srgbClr val="FFFFFF"/>
                </a:solidFill>
              </a:rPr>
              <a:t>Leads to loss of blood flow to heart muscle ultimately leading to death of heart muscle</a:t>
            </a:r>
          </a:p>
          <a:p>
            <a:pPr>
              <a:lnSpc>
                <a:spcPct val="100000"/>
              </a:lnSpc>
            </a:pPr>
            <a:r>
              <a:rPr lang="en-US" sz="1400" b="1" dirty="0">
                <a:solidFill>
                  <a:srgbClr val="FFFFFF"/>
                </a:solidFill>
              </a:rPr>
              <a:t>Caused by obesity, diet, physical inactivity and excessive alcohol use</a:t>
            </a:r>
          </a:p>
        </p:txBody>
      </p:sp>
    </p:spTree>
    <p:extLst>
      <p:ext uri="{BB962C8B-B14F-4D97-AF65-F5344CB8AC3E}">
        <p14:creationId xmlns:p14="http://schemas.microsoft.com/office/powerpoint/2010/main" val="275484175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 xmlns:a16="http://schemas.microsoft.com/office/drawing/2014/main" id="{E9751CB9-7B25-4EB8-9A6F-82F822549F1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 xmlns:a16="http://schemas.microsoft.com/office/drawing/2014/main" id="{E1317383-CF3B-4B02-9512-BECBEF6362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 xmlns:a16="http://schemas.microsoft.com/office/drawing/2014/main" id="{B1D4C7A0-6DF2-4F2D-A45D-F111582974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 xmlns:a16="http://schemas.microsoft.com/office/drawing/2014/main" id="{DBF3943D-BCB6-4B31-809D-A005686483B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 xmlns:a16="http://schemas.microsoft.com/office/drawing/2014/main" id="{39373A6F-2E1F-4613-8E1D-D68057D29F3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F622D59F-98CC-405F-9963-820DF3DA7629}"/>
              </a:ext>
            </a:extLst>
          </p:cNvPr>
          <p:cNvSpPr>
            <a:spLocks noGrp="1"/>
          </p:cNvSpPr>
          <p:nvPr>
            <p:ph type="title"/>
          </p:nvPr>
        </p:nvSpPr>
        <p:spPr>
          <a:xfrm>
            <a:off x="601255" y="702155"/>
            <a:ext cx="3409783" cy="1300365"/>
          </a:xfrm>
        </p:spPr>
        <p:txBody>
          <a:bodyPr>
            <a:normAutofit/>
          </a:bodyPr>
          <a:lstStyle/>
          <a:p>
            <a:r>
              <a:rPr lang="en-US">
                <a:solidFill>
                  <a:srgbClr val="FFFFFF"/>
                </a:solidFill>
              </a:rPr>
              <a:t>Dataset used</a:t>
            </a:r>
          </a:p>
        </p:txBody>
      </p:sp>
      <p:sp>
        <p:nvSpPr>
          <p:cNvPr id="3" name="Content Placeholder 2">
            <a:extLst>
              <a:ext uri="{FF2B5EF4-FFF2-40B4-BE49-F238E27FC236}">
                <a16:creationId xmlns="" xmlns:a16="http://schemas.microsoft.com/office/drawing/2014/main" id="{0673A33D-776F-4DDE-9E16-B7FA4FE6E000}"/>
              </a:ext>
            </a:extLst>
          </p:cNvPr>
          <p:cNvSpPr>
            <a:spLocks noGrp="1"/>
          </p:cNvSpPr>
          <p:nvPr>
            <p:ph idx="1"/>
          </p:nvPr>
        </p:nvSpPr>
        <p:spPr>
          <a:xfrm>
            <a:off x="601255" y="2177142"/>
            <a:ext cx="3409782" cy="3823607"/>
          </a:xfrm>
        </p:spPr>
        <p:txBody>
          <a:bodyPr>
            <a:normAutofit/>
          </a:bodyPr>
          <a:lstStyle/>
          <a:p>
            <a:r>
              <a:rPr lang="en-US" dirty="0">
                <a:solidFill>
                  <a:srgbClr val="FFFFFF"/>
                </a:solidFill>
              </a:rPr>
              <a:t>Use dataset from Centers for Disease Control and Prevention</a:t>
            </a:r>
          </a:p>
          <a:p>
            <a:r>
              <a:rPr lang="en-US" dirty="0">
                <a:solidFill>
                  <a:srgbClr val="FFFFFF"/>
                </a:solidFill>
              </a:rPr>
              <a:t>Data gathered in adults age 35+ from </a:t>
            </a:r>
            <a:r>
              <a:rPr lang="en-US" dirty="0" smtClean="0">
                <a:solidFill>
                  <a:srgbClr val="FFFFFF"/>
                </a:solidFill>
              </a:rPr>
              <a:t>2013-2015,</a:t>
            </a:r>
            <a:r>
              <a:rPr lang="zh-TW" altLang="en-US" dirty="0" smtClean="0">
                <a:solidFill>
                  <a:srgbClr val="FFFFFF"/>
                </a:solidFill>
              </a:rPr>
              <a:t> </a:t>
            </a:r>
            <a:r>
              <a:rPr lang="en-US" dirty="0" smtClean="0">
                <a:solidFill>
                  <a:srgbClr val="FFFFFF"/>
                </a:solidFill>
              </a:rPr>
              <a:t>and </a:t>
            </a:r>
            <a:r>
              <a:rPr lang="en-US" dirty="0">
                <a:solidFill>
                  <a:srgbClr val="FFFFFF"/>
                </a:solidFill>
              </a:rPr>
              <a:t>includes variables such as: State, county, race/ethnicity, gender and rates per hundred thousand</a:t>
            </a:r>
          </a:p>
          <a:p>
            <a:r>
              <a:rPr lang="en-US" dirty="0">
                <a:solidFill>
                  <a:srgbClr val="FFFFFF"/>
                </a:solidFill>
              </a:rPr>
              <a:t>In medical statistics, the standard of measure is rates per 100,000.</a:t>
            </a:r>
          </a:p>
        </p:txBody>
      </p:sp>
      <p:pic>
        <p:nvPicPr>
          <p:cNvPr id="5124" name="Picture 4">
            <a:extLst>
              <a:ext uri="{FF2B5EF4-FFF2-40B4-BE49-F238E27FC236}">
                <a16:creationId xmlns="" xmlns:a16="http://schemas.microsoft.com/office/drawing/2014/main" id="{708E7D94-C629-4A7C-8E6B-159B0BDEEB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7714" y="936141"/>
            <a:ext cx="6580537" cy="49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0195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E5A6BA-593F-48EB-98F6-8773E4627E7D}"/>
              </a:ext>
            </a:extLst>
          </p:cNvPr>
          <p:cNvSpPr>
            <a:spLocks noGrp="1"/>
          </p:cNvSpPr>
          <p:nvPr>
            <p:ph type="title"/>
          </p:nvPr>
        </p:nvSpPr>
        <p:spPr/>
        <p:txBody>
          <a:bodyPr/>
          <a:lstStyle/>
          <a:p>
            <a:pPr algn="ctr"/>
            <a:r>
              <a:rPr lang="en-US" dirty="0"/>
              <a:t>What the dataset looks like</a:t>
            </a:r>
          </a:p>
        </p:txBody>
      </p:sp>
      <p:sp>
        <p:nvSpPr>
          <p:cNvPr id="4" name="AutoShape 2">
            <a:extLst>
              <a:ext uri="{FF2B5EF4-FFF2-40B4-BE49-F238E27FC236}">
                <a16:creationId xmlns="" xmlns:a16="http://schemas.microsoft.com/office/drawing/2014/main" id="{96506111-BBC5-4572-8CAD-22B867C492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Table&#10;&#10;Description automatically generated">
            <a:extLst>
              <a:ext uri="{FF2B5EF4-FFF2-40B4-BE49-F238E27FC236}">
                <a16:creationId xmlns="" xmlns:a16="http://schemas.microsoft.com/office/drawing/2014/main" id="{B467E580-AD0F-4143-A7C8-0551D45C25B3}"/>
              </a:ext>
            </a:extLst>
          </p:cNvPr>
          <p:cNvPicPr>
            <a:picLocks noChangeAspect="1"/>
          </p:cNvPicPr>
          <p:nvPr/>
        </p:nvPicPr>
        <p:blipFill>
          <a:blip r:embed="rId3"/>
          <a:stretch>
            <a:fillRect/>
          </a:stretch>
        </p:blipFill>
        <p:spPr>
          <a:xfrm>
            <a:off x="939800" y="1964844"/>
            <a:ext cx="10312400" cy="4191000"/>
          </a:xfrm>
          <a:prstGeom prst="rect">
            <a:avLst/>
          </a:prstGeom>
        </p:spPr>
      </p:pic>
    </p:spTree>
    <p:extLst>
      <p:ext uri="{BB962C8B-B14F-4D97-AF65-F5344CB8AC3E}">
        <p14:creationId xmlns:p14="http://schemas.microsoft.com/office/powerpoint/2010/main" val="2527576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D59467-BEAF-4686-9984-A5A2D05B9EEF}"/>
              </a:ext>
            </a:extLst>
          </p:cNvPr>
          <p:cNvSpPr>
            <a:spLocks noGrp="1"/>
          </p:cNvSpPr>
          <p:nvPr>
            <p:ph type="title"/>
          </p:nvPr>
        </p:nvSpPr>
        <p:spPr/>
        <p:txBody>
          <a:bodyPr/>
          <a:lstStyle/>
          <a:p>
            <a:r>
              <a:rPr lang="en-US" dirty="0"/>
              <a:t>Packages used</a:t>
            </a:r>
          </a:p>
        </p:txBody>
      </p:sp>
      <p:sp>
        <p:nvSpPr>
          <p:cNvPr id="3" name="Content Placeholder 2">
            <a:extLst>
              <a:ext uri="{FF2B5EF4-FFF2-40B4-BE49-F238E27FC236}">
                <a16:creationId xmlns="" xmlns:a16="http://schemas.microsoft.com/office/drawing/2014/main" id="{19FFFB21-E8CF-40FE-85B0-3AAAC20E94DC}"/>
              </a:ext>
            </a:extLst>
          </p:cNvPr>
          <p:cNvSpPr>
            <a:spLocks noGrp="1"/>
          </p:cNvSpPr>
          <p:nvPr>
            <p:ph idx="1"/>
          </p:nvPr>
        </p:nvSpPr>
        <p:spPr/>
        <p:txBody>
          <a:bodyPr/>
          <a:lstStyle/>
          <a:p>
            <a:r>
              <a:rPr lang="en-US" dirty="0" err="1"/>
              <a:t>Tidyverse</a:t>
            </a:r>
            <a:endParaRPr lang="en-US" dirty="0"/>
          </a:p>
          <a:p>
            <a:r>
              <a:rPr lang="en-US" dirty="0" err="1"/>
              <a:t>Usmap</a:t>
            </a:r>
            <a:endParaRPr lang="en-US" dirty="0"/>
          </a:p>
          <a:p>
            <a:r>
              <a:rPr lang="en-US" dirty="0" err="1"/>
              <a:t>Ggplot</a:t>
            </a:r>
            <a:endParaRPr lang="en-US" dirty="0"/>
          </a:p>
          <a:p>
            <a:r>
              <a:rPr lang="en-US" dirty="0" err="1"/>
              <a:t>tidycensus</a:t>
            </a:r>
            <a:endParaRPr lang="en-US" dirty="0"/>
          </a:p>
        </p:txBody>
      </p:sp>
      <p:pic>
        <p:nvPicPr>
          <p:cNvPr id="6146" name="Picture 2" descr="Welcome to the Tidyverse • tidyverse">
            <a:extLst>
              <a:ext uri="{FF2B5EF4-FFF2-40B4-BE49-F238E27FC236}">
                <a16:creationId xmlns="" xmlns:a16="http://schemas.microsoft.com/office/drawing/2014/main" id="{143524FA-8FDD-49AA-9583-EAA6C7A1C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5463" y="2078759"/>
            <a:ext cx="1863582" cy="215143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 graphics with ggplot2 | Rutgers University Libraries">
            <a:extLst>
              <a:ext uri="{FF2B5EF4-FFF2-40B4-BE49-F238E27FC236}">
                <a16:creationId xmlns="" xmlns:a16="http://schemas.microsoft.com/office/drawing/2014/main" id="{402E5529-0EE4-487C-8E34-75FCC89D9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233" y="648181"/>
            <a:ext cx="2142578" cy="24853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Studio | Open source &amp; professional software for data science teams -  RStudio">
            <a:extLst>
              <a:ext uri="{FF2B5EF4-FFF2-40B4-BE49-F238E27FC236}">
                <a16:creationId xmlns="" xmlns:a16="http://schemas.microsoft.com/office/drawing/2014/main" id="{551CF783-68A1-4B64-B680-3011FFDEEE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8864" y="806051"/>
            <a:ext cx="360997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 Quick Guide to Geographic Place Codes (PART II) | PolicyMap">
            <a:extLst>
              <a:ext uri="{FF2B5EF4-FFF2-40B4-BE49-F238E27FC236}">
                <a16:creationId xmlns="" xmlns:a16="http://schemas.microsoft.com/office/drawing/2014/main" id="{38B711C7-B532-4C16-8441-5A22A9DB85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0765" y="4276031"/>
            <a:ext cx="4449127" cy="229822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Making Maps With R · Reproducible Research.">
            <a:extLst>
              <a:ext uri="{FF2B5EF4-FFF2-40B4-BE49-F238E27FC236}">
                <a16:creationId xmlns="" xmlns:a16="http://schemas.microsoft.com/office/drawing/2014/main" id="{DB167C91-3D3B-4071-884D-D0F34896D5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1" y="3366965"/>
            <a:ext cx="4368800" cy="305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645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139">
            <a:extLst>
              <a:ext uri="{FF2B5EF4-FFF2-40B4-BE49-F238E27FC236}">
                <a16:creationId xmlns="" xmlns:a16="http://schemas.microsoft.com/office/drawing/2014/main" id="{E9751CB9-7B25-4EB8-9A6F-82F822549F1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Rectangle 141">
            <a:extLst>
              <a:ext uri="{FF2B5EF4-FFF2-40B4-BE49-F238E27FC236}">
                <a16:creationId xmlns="" xmlns:a16="http://schemas.microsoft.com/office/drawing/2014/main" id="{E1317383-CF3B-4B02-9512-BECBEF6362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83" name="Rectangle 143">
            <a:extLst>
              <a:ext uri="{FF2B5EF4-FFF2-40B4-BE49-F238E27FC236}">
                <a16:creationId xmlns="" xmlns:a16="http://schemas.microsoft.com/office/drawing/2014/main" id="{B1D4C7A0-6DF2-4F2D-A45D-F111582974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 xmlns:a16="http://schemas.microsoft.com/office/drawing/2014/main" id="{DBF3943D-BCB6-4B31-809D-A005686483B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 xmlns:a16="http://schemas.microsoft.com/office/drawing/2014/main" id="{39373A6F-2E1F-4613-8E1D-D68057D29F3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7AD16515-D1E5-4CEC-A51E-41AE2290AC0A}"/>
              </a:ext>
            </a:extLst>
          </p:cNvPr>
          <p:cNvSpPr>
            <a:spLocks noGrp="1"/>
          </p:cNvSpPr>
          <p:nvPr>
            <p:ph type="title"/>
          </p:nvPr>
        </p:nvSpPr>
        <p:spPr>
          <a:xfrm>
            <a:off x="601255" y="702155"/>
            <a:ext cx="3409783" cy="1300365"/>
          </a:xfrm>
        </p:spPr>
        <p:txBody>
          <a:bodyPr>
            <a:normAutofit/>
          </a:bodyPr>
          <a:lstStyle/>
          <a:p>
            <a:r>
              <a:rPr lang="en-US">
                <a:solidFill>
                  <a:srgbClr val="FFFFFF"/>
                </a:solidFill>
              </a:rPr>
              <a:t>Heart disease by region</a:t>
            </a:r>
          </a:p>
        </p:txBody>
      </p:sp>
      <p:sp>
        <p:nvSpPr>
          <p:cNvPr id="3" name="Content Placeholder 2">
            <a:extLst>
              <a:ext uri="{FF2B5EF4-FFF2-40B4-BE49-F238E27FC236}">
                <a16:creationId xmlns="" xmlns:a16="http://schemas.microsoft.com/office/drawing/2014/main" id="{7CE62A5F-3AF0-43B1-98C4-7301808ECAE8}"/>
              </a:ext>
            </a:extLst>
          </p:cNvPr>
          <p:cNvSpPr>
            <a:spLocks noGrp="1"/>
          </p:cNvSpPr>
          <p:nvPr>
            <p:ph idx="1"/>
          </p:nvPr>
        </p:nvSpPr>
        <p:spPr>
          <a:xfrm>
            <a:off x="601255" y="2177142"/>
            <a:ext cx="3409782" cy="3823607"/>
          </a:xfrm>
        </p:spPr>
        <p:txBody>
          <a:bodyPr>
            <a:normAutofit/>
          </a:bodyPr>
          <a:lstStyle/>
          <a:p>
            <a:r>
              <a:rPr lang="en-US" dirty="0">
                <a:solidFill>
                  <a:srgbClr val="FFFFFF"/>
                </a:solidFill>
              </a:rPr>
              <a:t>Heart disease affects regions differently</a:t>
            </a:r>
          </a:p>
          <a:p>
            <a:r>
              <a:rPr lang="en-US" dirty="0">
                <a:solidFill>
                  <a:srgbClr val="FFFFFF"/>
                </a:solidFill>
              </a:rPr>
              <a:t>“The south” region of the US affected disproportionately </a:t>
            </a:r>
            <a:r>
              <a:rPr lang="en-US" b="1" i="1" u="sng" dirty="0">
                <a:solidFill>
                  <a:srgbClr val="FFFFFF"/>
                </a:solidFill>
              </a:rPr>
              <a:t>(HYPOTHESIS #1)</a:t>
            </a:r>
          </a:p>
          <a:p>
            <a:r>
              <a:rPr lang="en-US" dirty="0">
                <a:solidFill>
                  <a:srgbClr val="FFFFFF"/>
                </a:solidFill>
              </a:rPr>
              <a:t>“The South” is commonly referred to as the stroke belt (Howard et al., 2019)</a:t>
            </a:r>
          </a:p>
        </p:txBody>
      </p:sp>
      <p:pic>
        <p:nvPicPr>
          <p:cNvPr id="4" name="Picture 4" descr="regions of the usa">
            <a:extLst>
              <a:ext uri="{FF2B5EF4-FFF2-40B4-BE49-F238E27FC236}">
                <a16:creationId xmlns="" xmlns:a16="http://schemas.microsoft.com/office/drawing/2014/main" id="{7514A07B-EE70-405B-A5B1-DAA4821F4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30" y="825504"/>
            <a:ext cx="7715250" cy="540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08703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0">
            <a:extLst>
              <a:ext uri="{FF2B5EF4-FFF2-40B4-BE49-F238E27FC236}">
                <a16:creationId xmlns="" xmlns:a16="http://schemas.microsoft.com/office/drawing/2014/main" id="{DD651B61-325E-4E73-8445-38B0DE8AAA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32">
            <a:extLst>
              <a:ext uri="{FF2B5EF4-FFF2-40B4-BE49-F238E27FC236}">
                <a16:creationId xmlns="" xmlns:a16="http://schemas.microsoft.com/office/drawing/2014/main" id="{B42E5253-D3AC-4AC2-B766-8B34F13C2F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34">
            <a:extLst>
              <a:ext uri="{FF2B5EF4-FFF2-40B4-BE49-F238E27FC236}">
                <a16:creationId xmlns="" xmlns:a16="http://schemas.microsoft.com/office/drawing/2014/main" id="{10AE8D57-436A-4073-9A75-15BB5949F8B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 xmlns:a16="http://schemas.microsoft.com/office/drawing/2014/main" id="{E2852671-8EB6-4EAF-8AF8-65CF3FD66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9" name="Rectangle 38">
            <a:extLst>
              <a:ext uri="{FF2B5EF4-FFF2-40B4-BE49-F238E27FC236}">
                <a16:creationId xmlns="" xmlns:a16="http://schemas.microsoft.com/office/drawing/2014/main" id="{26B4480E-B7FF-4481-890E-043A69AE6FE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 xmlns:a16="http://schemas.microsoft.com/office/drawing/2014/main" id="{79394E1F-0B5F-497D-B2A6-8383A2A5483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38068" y="457200"/>
            <a:ext cx="3703320" cy="5935133"/>
            <a:chOff x="438068" y="457200"/>
            <a:chExt cx="3703320" cy="5935133"/>
          </a:xfrm>
        </p:grpSpPr>
        <p:sp>
          <p:nvSpPr>
            <p:cNvPr id="42" name="Rectangle 41">
              <a:extLst>
                <a:ext uri="{FF2B5EF4-FFF2-40B4-BE49-F238E27FC236}">
                  <a16:creationId xmlns="" xmlns:a16="http://schemas.microsoft.com/office/drawing/2014/main" id="{1F1FF39A-AC3C-4066-9D4C-519AA22812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1" name="Rectangle 42">
              <a:extLst>
                <a:ext uri="{FF2B5EF4-FFF2-40B4-BE49-F238E27FC236}">
                  <a16:creationId xmlns="" xmlns:a16="http://schemas.microsoft.com/office/drawing/2014/main" id="{64C13BAB-7C00-4D21-A857-E3D41C0A2A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 xmlns:a16="http://schemas.microsoft.com/office/drawing/2014/main" id="{8BC9DE8A-1413-4A58-A555-C410CBAFE490}"/>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Heart disease rates by state</a:t>
            </a:r>
          </a:p>
        </p:txBody>
      </p:sp>
      <p:pic>
        <p:nvPicPr>
          <p:cNvPr id="4" name="Content Placeholder 3">
            <a:extLst>
              <a:ext uri="{FF2B5EF4-FFF2-40B4-BE49-F238E27FC236}">
                <a16:creationId xmlns="" xmlns:a16="http://schemas.microsoft.com/office/drawing/2014/main" id="{438F7D72-0325-48CB-9FC7-E9D0EDC07336}"/>
              </a:ext>
            </a:extLst>
          </p:cNvPr>
          <p:cNvPicPr>
            <a:picLocks noGrp="1" noChangeAspect="1"/>
          </p:cNvPicPr>
          <p:nvPr>
            <p:ph idx="1"/>
          </p:nvPr>
        </p:nvPicPr>
        <p:blipFill>
          <a:blip r:embed="rId3"/>
          <a:stretch>
            <a:fillRect/>
          </a:stretch>
        </p:blipFill>
        <p:spPr>
          <a:xfrm>
            <a:off x="4242536" y="1005840"/>
            <a:ext cx="7798933" cy="4815840"/>
          </a:xfrm>
          <a:prstGeom prst="rect">
            <a:avLst/>
          </a:prstGeom>
        </p:spPr>
      </p:pic>
    </p:spTree>
    <p:extLst>
      <p:ext uri="{BB962C8B-B14F-4D97-AF65-F5344CB8AC3E}">
        <p14:creationId xmlns:p14="http://schemas.microsoft.com/office/powerpoint/2010/main" val="3737275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ar chart, histogram&#10;&#10;Description automatically generated">
            <a:extLst>
              <a:ext uri="{FF2B5EF4-FFF2-40B4-BE49-F238E27FC236}">
                <a16:creationId xmlns="" xmlns:a16="http://schemas.microsoft.com/office/drawing/2014/main" id="{F8CDA4F6-3D68-1F40-B50B-01090FAD7207}"/>
              </a:ext>
            </a:extLst>
          </p:cNvPr>
          <p:cNvPicPr>
            <a:picLocks noGrp="1" noChangeAspect="1"/>
          </p:cNvPicPr>
          <p:nvPr>
            <p:ph idx="1"/>
          </p:nvPr>
        </p:nvPicPr>
        <p:blipFill>
          <a:blip r:embed="rId3"/>
          <a:stretch>
            <a:fillRect/>
          </a:stretch>
        </p:blipFill>
        <p:spPr>
          <a:xfrm>
            <a:off x="957943" y="690816"/>
            <a:ext cx="10007599" cy="6167184"/>
          </a:xfrm>
        </p:spPr>
      </p:pic>
    </p:spTree>
    <p:extLst>
      <p:ext uri="{BB962C8B-B14F-4D97-AF65-F5344CB8AC3E}">
        <p14:creationId xmlns:p14="http://schemas.microsoft.com/office/powerpoint/2010/main" val="1586590782"/>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8C6403A-684A-431F-8F36-A24C99E286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175</TotalTime>
  <Words>1104</Words>
  <Application>Microsoft Office PowerPoint</Application>
  <PresentationFormat>寬螢幕</PresentationFormat>
  <Paragraphs>87</Paragraphs>
  <Slides>20</Slides>
  <Notes>17</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20</vt:i4>
      </vt:variant>
    </vt:vector>
  </HeadingPairs>
  <TitlesOfParts>
    <vt:vector size="30" baseType="lpstr">
      <vt:lpstr>微軟正黑體</vt:lpstr>
      <vt:lpstr>新細明體</vt:lpstr>
      <vt:lpstr>Arial</vt:lpstr>
      <vt:lpstr>Arial Black</vt:lpstr>
      <vt:lpstr>Calibri</vt:lpstr>
      <vt:lpstr>Franklin Gothic Book</vt:lpstr>
      <vt:lpstr>Franklin Gothic Demi</vt:lpstr>
      <vt:lpstr>Gill Sans MT</vt:lpstr>
      <vt:lpstr>Wingdings 2</vt:lpstr>
      <vt:lpstr>DividendVTI</vt:lpstr>
      <vt:lpstr>Heart disease in america</vt:lpstr>
      <vt:lpstr>Background</vt:lpstr>
      <vt:lpstr>Heart disease</vt:lpstr>
      <vt:lpstr>Dataset used</vt:lpstr>
      <vt:lpstr>What the dataset looks like</vt:lpstr>
      <vt:lpstr>Packages used</vt:lpstr>
      <vt:lpstr>Heart disease by region</vt:lpstr>
      <vt:lpstr>Heart disease rates by state</vt:lpstr>
      <vt:lpstr>PowerPoint 簡報</vt:lpstr>
      <vt:lpstr>Heart disease by race/ethnicity</vt:lpstr>
      <vt:lpstr>Heart disease by gender</vt:lpstr>
      <vt:lpstr>PowerPoint 簡報</vt:lpstr>
      <vt:lpstr>Data driven Hypothesis</vt:lpstr>
      <vt:lpstr>Alabama</vt:lpstr>
      <vt:lpstr>Mississippi</vt:lpstr>
      <vt:lpstr>Oklahoma</vt:lpstr>
      <vt:lpstr>Data driven hypothesis</vt:lpstr>
      <vt:lpstr>PowerPoint 簡報</vt:lpstr>
      <vt:lpstr>Citations</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in america</dc:title>
  <dc:creator>Trevor Richardson</dc:creator>
  <cp:lastModifiedBy>Microsoft 帳戶</cp:lastModifiedBy>
  <cp:revision>7</cp:revision>
  <dcterms:created xsi:type="dcterms:W3CDTF">2020-11-30T15:32:07Z</dcterms:created>
  <dcterms:modified xsi:type="dcterms:W3CDTF">2020-12-06T01:56:33Z</dcterms:modified>
</cp:coreProperties>
</file>